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9" r:id="rId3"/>
    <p:sldId id="286" r:id="rId4"/>
    <p:sldId id="272" r:id="rId5"/>
    <p:sldId id="273" r:id="rId6"/>
    <p:sldId id="280" r:id="rId7"/>
    <p:sldId id="290" r:id="rId8"/>
    <p:sldId id="284" r:id="rId9"/>
    <p:sldId id="277" r:id="rId10"/>
    <p:sldId id="282" r:id="rId11"/>
    <p:sldId id="291" r:id="rId12"/>
    <p:sldId id="288" r:id="rId13"/>
    <p:sldId id="289" r:id="rId14"/>
    <p:sldId id="295" r:id="rId15"/>
    <p:sldId id="278" r:id="rId16"/>
    <p:sldId id="287" r:id="rId17"/>
    <p:sldId id="285" r:id="rId18"/>
    <p:sldId id="281" r:id="rId19"/>
    <p:sldId id="292" r:id="rId20"/>
    <p:sldId id="293" r:id="rId21"/>
    <p:sldId id="294" r:id="rId22"/>
    <p:sldId id="28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8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7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62D"/>
    <a:srgbClr val="83A1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85141"/>
  </p:normalViewPr>
  <p:slideViewPr>
    <p:cSldViewPr snapToGrid="0" snapToObjects="1">
      <p:cViewPr varScale="1">
        <p:scale>
          <a:sx n="104" d="100"/>
          <a:sy n="104" d="100"/>
        </p:scale>
        <p:origin x="22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86C9-D67E-3746-9327-5705F3DCCF19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9505-7829-B84E-BA8D-ABCE77F1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05E2-DF73-B945-BC83-2B1206B8557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09B1-7E05-B148-B613-EFA2FEA0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ident.msu.edu/_assets/documents/DEIreportandplan_081021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ah.msu.edu/2020/11/20/integrative-arts-and-humanities-iah-offers-new-and-innovative-cours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hlinkClick r:id="rId3"/>
              </a:rPr>
              <a:t>PIRIL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>
              <a:hlinkClick r:id="rId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>
              <a:hlinkClick r:id="rId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hlinkClick r:id="rId3"/>
              </a:rPr>
              <a:t>https://president.msu.edu/_assets/documents/DEIreportandplan_081021.pdf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https://cisah.msu.edu/2020/11/20/integrative-arts-and-humanities-iah-offers-new-and-innovative-courses/</a:t>
            </a:r>
            <a:endParaRPr lang="en-US" u="sng" dirty="0"/>
          </a:p>
          <a:p>
            <a:endParaRPr lang="en-US" u="sng" dirty="0"/>
          </a:p>
          <a:p>
            <a:r>
              <a:rPr lang="en-US" u="sng" dirty="0"/>
              <a:t>PIRIL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PIRIL/STOKES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PIRIL/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FFFF00"/>
                </a:highlight>
              </a:rPr>
              <a:t>Screenshot white paper(s)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PIRIL/STOKES (inclusivity)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8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3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0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8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PAUL/STOKES</a:t>
            </a:r>
          </a:p>
          <a:p>
            <a:endParaRPr lang="en-US" dirty="0"/>
          </a:p>
          <a:p>
            <a:r>
              <a:rPr lang="en-US" dirty="0"/>
              <a:t>Update with Paul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1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PAUL/STOKES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/yoWbTRrrUN87AHuf7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3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PAUL/STOKES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4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PAUL/STOKES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/k2xH4nkWe7CSqeCZ7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Piril</a:t>
            </a:r>
            <a:r>
              <a:rPr lang="en-US" dirty="0"/>
              <a:t> and Garth introduce selves)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iteach.msu.edu</a:t>
            </a:r>
            <a:r>
              <a:rPr lang="en-US" dirty="0"/>
              <a:t>/groups/</a:t>
            </a:r>
            <a:r>
              <a:rPr lang="en-US" dirty="0" err="1"/>
              <a:t>cisah</a:t>
            </a:r>
            <a:r>
              <a:rPr lang="en-US" dirty="0"/>
              <a:t>/feeds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809B1-7E05-B148-B613-EFA2FEA004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6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3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76" y="0"/>
            <a:ext cx="9144000" cy="6858000"/>
          </a:xfrm>
          <a:prstGeom prst="rect">
            <a:avLst/>
          </a:prstGeom>
          <a:solidFill>
            <a:srgbClr val="1336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lmet_white (2).eps"/>
          <p:cNvPicPr>
            <a:picLocks noChangeAspect="1"/>
          </p:cNvPicPr>
          <p:nvPr userDrawn="1"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1" y="-875292"/>
            <a:ext cx="7616072" cy="884447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1629" y="2762621"/>
            <a:ext cx="6583363" cy="865189"/>
          </a:xfrm>
          <a:prstGeom prst="rect">
            <a:avLst/>
          </a:prstGeom>
        </p:spPr>
        <p:txBody>
          <a:bodyPr vert="horz"/>
          <a:lstStyle>
            <a:lvl1pPr>
              <a:defRPr sz="5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32215" y="6481097"/>
            <a:ext cx="279570" cy="221782"/>
          </a:xfrm>
          <a:prstGeom prst="rect">
            <a:avLst/>
          </a:prstGeom>
        </p:spPr>
        <p:txBody>
          <a:bodyPr lIns="38396" tIns="19198" rIns="38396" bIns="19198"/>
          <a:lstStyle>
            <a:lvl1pPr algn="ctr">
              <a:defRPr sz="800">
                <a:solidFill>
                  <a:srgbClr val="13362D"/>
                </a:solidFill>
              </a:defRPr>
            </a:lvl1pPr>
          </a:lstStyle>
          <a:p>
            <a:fld id="{73AD0363-BBEA-5A4C-BB5B-A2508ACEB7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702879"/>
            <a:ext cx="9144000" cy="155121"/>
          </a:xfrm>
          <a:prstGeom prst="rect">
            <a:avLst/>
          </a:prstGeom>
          <a:solidFill>
            <a:srgbClr val="77A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17" name="Shape 18"/>
          <p:cNvSpPr/>
          <p:nvPr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MSU_CAL_logo_helmet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363058"/>
            <a:ext cx="2171396" cy="5259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07479"/>
            <a:ext cx="9144000" cy="164052"/>
          </a:xfrm>
          <a:prstGeom prst="rect">
            <a:avLst/>
          </a:prstGeom>
          <a:solidFill>
            <a:srgbClr val="83A1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51629" y="3614582"/>
            <a:ext cx="4117975" cy="346075"/>
          </a:xfrm>
          <a:prstGeom prst="rect">
            <a:avLst/>
          </a:prstGeom>
        </p:spPr>
        <p:txBody>
          <a:bodyPr vert="horz"/>
          <a:lstStyle>
            <a:lvl1pPr>
              <a:defRPr sz="22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51629" y="3978422"/>
            <a:ext cx="1066800" cy="349250"/>
          </a:xfrm>
          <a:prstGeom prst="rect">
            <a:avLst/>
          </a:prstGeom>
        </p:spPr>
        <p:txBody>
          <a:bodyPr vert="horz"/>
          <a:lstStyle>
            <a:lvl1pPr>
              <a:defRPr sz="15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632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327407" cy="6503325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69190" y="7938"/>
            <a:ext cx="4674809" cy="3161014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4469190" y="3320143"/>
            <a:ext cx="4674810" cy="3183051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1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9639" cy="139700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9639" cy="139700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9639" cy="6858000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8237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13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76" y="0"/>
            <a:ext cx="9144000" cy="6858000"/>
          </a:xfrm>
          <a:prstGeom prst="rect">
            <a:avLst/>
          </a:prstGeom>
          <a:solidFill>
            <a:srgbClr val="1336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lmet_white (2).eps"/>
          <p:cNvPicPr>
            <a:picLocks noChangeAspect="1"/>
          </p:cNvPicPr>
          <p:nvPr userDrawn="1"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1" y="-875292"/>
            <a:ext cx="7616072" cy="88444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702879"/>
            <a:ext cx="9144000" cy="155121"/>
          </a:xfrm>
          <a:prstGeom prst="rect">
            <a:avLst/>
          </a:prstGeom>
          <a:solidFill>
            <a:srgbClr val="77A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17" name="Shape 18"/>
          <p:cNvSpPr/>
          <p:nvPr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MSU_CAL_logo_helmet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15" y="2721630"/>
            <a:ext cx="4822675" cy="11681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07479"/>
            <a:ext cx="9144000" cy="164052"/>
          </a:xfrm>
          <a:prstGeom prst="rect">
            <a:avLst/>
          </a:prstGeom>
          <a:solidFill>
            <a:srgbClr val="83A1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949464" y="4476108"/>
            <a:ext cx="2529682" cy="423492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lvl="0" algn="ctr"/>
            <a:r>
              <a:rPr lang="en-US" sz="2500" b="1" i="0" dirty="0" err="1">
                <a:solidFill>
                  <a:srgbClr val="FFFFFF"/>
                </a:solidFill>
                <a:latin typeface="+mj-lt"/>
                <a:cs typeface="Helvetica"/>
              </a:rPr>
              <a:t>cal.msu.edu</a:t>
            </a:r>
            <a:endParaRPr lang="en-US" sz="2500" b="1" i="0" dirty="0">
              <a:solidFill>
                <a:srgbClr val="FFFFFF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296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76" y="0"/>
            <a:ext cx="9144000" cy="6858000"/>
          </a:xfrm>
          <a:prstGeom prst="rect">
            <a:avLst/>
          </a:prstGeom>
          <a:solidFill>
            <a:srgbClr val="1336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elmet_white (2).eps"/>
          <p:cNvPicPr>
            <a:picLocks noChangeAspect="1"/>
          </p:cNvPicPr>
          <p:nvPr userDrawn="1"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1" y="-875292"/>
            <a:ext cx="7616072" cy="88444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6150" y="2762621"/>
            <a:ext cx="6583363" cy="865189"/>
          </a:xfrm>
          <a:prstGeom prst="rect">
            <a:avLst/>
          </a:prstGeom>
        </p:spPr>
        <p:txBody>
          <a:bodyPr vert="horz"/>
          <a:lstStyle>
            <a:lvl1pPr>
              <a:defRPr sz="5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02879"/>
            <a:ext cx="9144000" cy="155121"/>
          </a:xfrm>
          <a:prstGeom prst="rect">
            <a:avLst/>
          </a:prstGeom>
          <a:solidFill>
            <a:srgbClr val="77A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12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 descr="MSU_CAL_logo_helmet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363058"/>
            <a:ext cx="2171396" cy="5259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707479"/>
            <a:ext cx="9144000" cy="164052"/>
          </a:xfrm>
          <a:prstGeom prst="rect">
            <a:avLst/>
          </a:prstGeom>
          <a:solidFill>
            <a:srgbClr val="83A1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56150" y="3642804"/>
            <a:ext cx="4117975" cy="346075"/>
          </a:xfrm>
          <a:prstGeom prst="rect">
            <a:avLst/>
          </a:prstGeom>
        </p:spPr>
        <p:txBody>
          <a:bodyPr vert="horz"/>
          <a:lstStyle>
            <a:lvl1pPr>
              <a:defRPr sz="22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67017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866922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0" y="-1"/>
            <a:ext cx="9203266" cy="141110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688188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0" y="-1"/>
            <a:ext cx="9203266" cy="141110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0950" y="916642"/>
            <a:ext cx="8229719" cy="64452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defRPr sz="2300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866922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/>
              <a:buChar char="•"/>
              <a:defRPr sz="2800">
                <a:latin typeface="+mn-lt"/>
              </a:defRPr>
            </a:lvl1pPr>
            <a:lvl2pPr marL="914320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0" y="-1"/>
            <a:ext cx="9203266" cy="141110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688188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/>
              <a:buChar char="•"/>
              <a:defRPr sz="2800">
                <a:latin typeface="+mn-lt"/>
              </a:defRPr>
            </a:lvl1pPr>
            <a:lvl2pPr marL="914320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0" y="-1"/>
            <a:ext cx="9203266" cy="141110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0950" y="916642"/>
            <a:ext cx="8229719" cy="64452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defRPr sz="2300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4188607" cy="1483694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4188607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0" y="-1"/>
            <a:ext cx="9203266" cy="141110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00613" y="141109"/>
            <a:ext cx="4252912" cy="63755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8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Pictur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4188607" cy="1483694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4188607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/>
              <a:buChar char="•"/>
              <a:defRPr sz="2400">
                <a:latin typeface="+mn-lt"/>
              </a:defRPr>
            </a:lvl1pPr>
            <a:lvl2pPr marL="914320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0" y="-1"/>
            <a:ext cx="9203266" cy="141110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00613" y="141288"/>
            <a:ext cx="4252912" cy="6375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3094" y="6514197"/>
            <a:ext cx="6592622" cy="365125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559529" y="6516316"/>
            <a:ext cx="2593878" cy="365125"/>
          </a:xfrm>
          <a:prstGeom prst="rect">
            <a:avLst/>
          </a:prstGeom>
          <a:solidFill>
            <a:srgbClr val="1336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9437" y="6550660"/>
            <a:ext cx="2506132" cy="29431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3525" cy="65166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69" y="6597642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800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sz="105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2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0" r:id="rId2"/>
    <p:sldLayoutId id="214748367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80" r:id="rId10"/>
    <p:sldLayoutId id="2147483681" r:id="rId11"/>
    <p:sldLayoutId id="2147483682" r:id="rId12"/>
    <p:sldLayoutId id="2147483691" r:id="rId13"/>
  </p:sldLayoutIdLst>
  <p:hf hdr="0" dt="0"/>
  <p:txStyles>
    <p:titleStyle>
      <a:lvl1pPr algn="ctr" defTabSz="45712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12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457120" indent="0" algn="l" defTabSz="45712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2799" indent="-228560" algn="l" defTabSz="45712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599918" indent="-228560" algn="l" defTabSz="45712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038" indent="-228560" algn="l" defTabSz="45712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157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7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6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51629" y="1723293"/>
            <a:ext cx="7615363" cy="1904518"/>
          </a:xfrm>
        </p:spPr>
        <p:txBody>
          <a:bodyPr/>
          <a:lstStyle/>
          <a:p>
            <a:r>
              <a:rPr lang="en-US" sz="4800" dirty="0"/>
              <a:t>Empowering Students Across Modalities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51629" y="3416880"/>
            <a:ext cx="7843963" cy="346075"/>
          </a:xfrm>
        </p:spPr>
        <p:txBody>
          <a:bodyPr/>
          <a:lstStyle/>
          <a:p>
            <a:r>
              <a:rPr lang="en-US" dirty="0"/>
              <a:t>A Conversation in Three Acts (2022-2023 IAH Kick-off)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51629" y="4069550"/>
            <a:ext cx="2410317" cy="349250"/>
          </a:xfrm>
        </p:spPr>
        <p:txBody>
          <a:bodyPr/>
          <a:lstStyle/>
          <a:p>
            <a:r>
              <a:rPr lang="en-US" dirty="0"/>
              <a:t>10am August 26,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629" y="4615934"/>
            <a:ext cx="7615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Pırıl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Atabay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 </a:t>
            </a: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Garth Sabo, Ph.D. </a:t>
            </a: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Schauert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 </a:t>
            </a:r>
          </a:p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Stokes Schwartz, M.A.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8BA0D-B0DC-A5CC-B9C6-E79F0C65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80" y="434578"/>
            <a:ext cx="2254396" cy="4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FC4804-584F-0B25-5A4D-CC18A60AB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30" y="13625"/>
            <a:ext cx="4960339" cy="6492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214656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2383C-AF9E-D3AF-DF8F-3687F61C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C66D2-C3E1-8E44-8F05-3BA7BC003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5B746-15CA-FF4F-D8B2-47E3027C2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64" y="166968"/>
            <a:ext cx="6413630" cy="63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DEI in IAH Summer 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1095376"/>
            <a:ext cx="8229600" cy="50617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2022 IAH DEI Summer Fellows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dirty="0"/>
              <a:t>Facilitators: Ellen Moll and Denise Troutman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dirty="0"/>
              <a:t>Participants: 11 faculty; 4 Teams</a:t>
            </a:r>
            <a:endParaRPr lang="en-US" sz="2400" dirty="0"/>
          </a:p>
          <a:p>
            <a:pPr lvl="3">
              <a:lnSpc>
                <a:spcPct val="120000"/>
              </a:lnSpc>
            </a:pPr>
            <a:r>
              <a:rPr lang="en-US" dirty="0"/>
              <a:t>Approaching Diversity</a:t>
            </a:r>
            <a:endParaRPr lang="en-US" sz="2400" dirty="0"/>
          </a:p>
          <a:p>
            <a:pPr lvl="3">
              <a:lnSpc>
                <a:spcPct val="120000"/>
              </a:lnSpc>
            </a:pPr>
            <a:r>
              <a:rPr lang="en-US" dirty="0"/>
              <a:t>Disability Justice and Trauma Informed Teaching</a:t>
            </a:r>
            <a:endParaRPr lang="en-US" sz="2400" dirty="0"/>
          </a:p>
          <a:p>
            <a:pPr lvl="3">
              <a:lnSpc>
                <a:spcPct val="120000"/>
              </a:lnSpc>
            </a:pPr>
            <a:r>
              <a:rPr lang="en-US" dirty="0"/>
              <a:t>Creating an Inclusive Pedagogy</a:t>
            </a:r>
            <a:endParaRPr lang="en-US" sz="2400" dirty="0"/>
          </a:p>
          <a:p>
            <a:pPr lvl="3">
              <a:lnSpc>
                <a:spcPct val="120000"/>
              </a:lnSpc>
            </a:pPr>
            <a:r>
              <a:rPr lang="en-US" dirty="0"/>
              <a:t>Community Engagement, Service and Experiential Learning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281732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in 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1226933"/>
            <a:ext cx="8229600" cy="4262011"/>
          </a:xfrm>
        </p:spPr>
        <p:txBody>
          <a:bodyPr/>
          <a:lstStyle/>
          <a:p>
            <a:pPr lvl="0"/>
            <a:r>
              <a:rPr lang="en-US" dirty="0"/>
              <a:t>DEI in classrooms:</a:t>
            </a:r>
            <a:endParaRPr lang="en-US" sz="2400" dirty="0"/>
          </a:p>
          <a:p>
            <a:pPr lvl="1"/>
            <a:r>
              <a:rPr lang="en-US" dirty="0"/>
              <a:t>Universal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5C7D-0354-2EC7-5366-68904F3A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05" y="2367097"/>
            <a:ext cx="3339966" cy="4023335"/>
          </a:xfrm>
          <a:prstGeom prst="rect">
            <a:avLst/>
          </a:prstGeom>
          <a:ln>
            <a:solidFill>
              <a:srgbClr val="13362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47B44-A420-A000-83C3-A9D53A555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8" r="2672"/>
          <a:stretch/>
        </p:blipFill>
        <p:spPr>
          <a:xfrm>
            <a:off x="5509031" y="2372390"/>
            <a:ext cx="3339966" cy="4012747"/>
          </a:xfrm>
          <a:prstGeom prst="rect">
            <a:avLst/>
          </a:prstGeom>
          <a:ln>
            <a:solidFill>
              <a:srgbClr val="13362D"/>
            </a:solidFill>
          </a:ln>
        </p:spPr>
      </p:pic>
    </p:spTree>
    <p:extLst>
      <p:ext uri="{BB962C8B-B14F-4D97-AF65-F5344CB8AC3E}">
        <p14:creationId xmlns:p14="http://schemas.microsoft.com/office/powerpoint/2010/main" val="147721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F0B4EB-B66D-F51D-07C3-0D9C5E31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88" y="1773263"/>
            <a:ext cx="3847412" cy="38474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80C71C-F551-FA5D-23FC-F872D763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8C163-4477-F272-B486-7F316A2FF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pic>
        <p:nvPicPr>
          <p:cNvPr id="7" name="Picture 2" descr="Why UDL is Necessary for Remote Learning...and how to get started.">
            <a:extLst>
              <a:ext uri="{FF2B5EF4-FFF2-40B4-BE49-F238E27FC236}">
                <a16:creationId xmlns:a16="http://schemas.microsoft.com/office/drawing/2014/main" id="{B965F223-42FF-5C1E-28CD-611CBEF36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6"/>
          <a:stretch/>
        </p:blipFill>
        <p:spPr bwMode="auto">
          <a:xfrm>
            <a:off x="0" y="160511"/>
            <a:ext cx="5772771" cy="25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21E4A-D466-0BC6-5141-1445D5C8E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65870"/>
            <a:ext cx="5296587" cy="35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 Group Discussion (8-10 min.)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1791093"/>
            <a:ext cx="8229600" cy="436606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How has teaching in multiple modalities changed your approach to student engagement overall?</a:t>
            </a:r>
          </a:p>
          <a:p>
            <a:endParaRPr lang="en-US" sz="3000" dirty="0"/>
          </a:p>
          <a:p>
            <a:r>
              <a:rPr lang="en-US" sz="3000" dirty="0"/>
              <a:t>What are you doing now, or what will you do, that you weren’t doing pre-Covid?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Examples? 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Reconvene for wider sharing/discussion.</a:t>
            </a:r>
          </a:p>
          <a:p>
            <a:pPr marL="0" indent="0">
              <a:buNone/>
            </a:pPr>
            <a:r>
              <a:rPr lang="en-US" sz="3000" dirty="0"/>
              <a:t>(8-10 min.)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0950" y="916643"/>
            <a:ext cx="8229719" cy="535086"/>
          </a:xfrm>
        </p:spPr>
        <p:txBody>
          <a:bodyPr/>
          <a:lstStyle/>
          <a:p>
            <a:r>
              <a:rPr lang="en-US" sz="2400" dirty="0"/>
              <a:t>**Each group needs a note-taker/spokesperson.**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134062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1019908"/>
            <a:ext cx="8229600" cy="51372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CEFEE-4167-5318-17D1-77C2D182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4" y="1289240"/>
            <a:ext cx="8805089" cy="42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6150" y="2118946"/>
            <a:ext cx="7777896" cy="2045195"/>
          </a:xfrm>
        </p:spPr>
        <p:txBody>
          <a:bodyPr/>
          <a:lstStyle/>
          <a:p>
            <a:r>
              <a:rPr lang="en-US" sz="4800" dirty="0"/>
              <a:t>Act III: Looking Ahead </a:t>
            </a:r>
          </a:p>
        </p:txBody>
      </p:sp>
    </p:spTree>
    <p:extLst>
      <p:ext uri="{BB962C8B-B14F-4D97-AF65-F5344CB8AC3E}">
        <p14:creationId xmlns:p14="http://schemas.microsoft.com/office/powerpoint/2010/main" val="386200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 III: 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916642"/>
            <a:ext cx="8229600" cy="524051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Workshop Schedule for Fall 2022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Suggestions and availability for workshops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283315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1C4FA3-21C4-B7A2-1DBD-F03E8FF5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247" y="2635578"/>
            <a:ext cx="8745206" cy="38760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24E75-DFA6-3DD0-50C2-7742172A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19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55C1D-CADA-C132-750C-8B94129C7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9C8955-332C-0304-E31B-C73B9D1C1992}"/>
              </a:ext>
            </a:extLst>
          </p:cNvPr>
          <p:cNvSpPr txBox="1">
            <a:spLocks/>
          </p:cNvSpPr>
          <p:nvPr/>
        </p:nvSpPr>
        <p:spPr>
          <a:xfrm>
            <a:off x="0" y="228454"/>
            <a:ext cx="9144000" cy="688188"/>
          </a:xfrm>
          <a:prstGeom prst="rect">
            <a:avLst/>
          </a:prstGeom>
        </p:spPr>
        <p:txBody>
          <a:bodyPr/>
          <a:lstStyle>
            <a:lvl1pPr algn="ctr" defTabSz="45712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3600" dirty="0"/>
              <a:t>Universal Design for Learning: UDL in IAH (mid-October)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A9EC9-17BB-9410-2D59-63A6A0F60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97" y="1420655"/>
            <a:ext cx="8848056" cy="12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1091386"/>
            <a:ext cx="8229600" cy="4262011"/>
          </a:xfrm>
        </p:spPr>
        <p:txBody>
          <a:bodyPr/>
          <a:lstStyle/>
          <a:p>
            <a:r>
              <a:rPr lang="en-US" dirty="0"/>
              <a:t>Act I: Introductions and Setting the Scene </a:t>
            </a:r>
          </a:p>
          <a:p>
            <a:pPr marL="0" indent="0">
              <a:buNone/>
            </a:pPr>
            <a:r>
              <a:rPr lang="en-US" dirty="0"/>
              <a:t>	(approx. 30 min.)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 II: Modality and Student Engagement</a:t>
            </a:r>
          </a:p>
          <a:p>
            <a:pPr marL="0" indent="0">
              <a:buNone/>
            </a:pPr>
            <a:r>
              <a:rPr lang="en-US" dirty="0"/>
              <a:t>	(approx. 40 min.)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 III: Looking Ahead</a:t>
            </a:r>
          </a:p>
          <a:p>
            <a:pPr marL="0" indent="0">
              <a:buNone/>
            </a:pPr>
            <a:r>
              <a:rPr lang="en-US" dirty="0"/>
              <a:t>	(approx. 20 min.)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2</a:t>
            </a:fld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339231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24E75-DFA6-3DD0-50C2-7742172A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20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55C1D-CADA-C132-750C-8B94129C7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02D92-B5EF-7EFA-3352-F490F9B68C12}"/>
              </a:ext>
            </a:extLst>
          </p:cNvPr>
          <p:cNvSpPr txBox="1">
            <a:spLocks/>
          </p:cNvSpPr>
          <p:nvPr/>
        </p:nvSpPr>
        <p:spPr>
          <a:xfrm>
            <a:off x="0" y="228454"/>
            <a:ext cx="9144000" cy="688188"/>
          </a:xfrm>
          <a:prstGeom prst="rect">
            <a:avLst/>
          </a:prstGeom>
        </p:spPr>
        <p:txBody>
          <a:bodyPr/>
          <a:lstStyle>
            <a:lvl1pPr algn="ctr" defTabSz="45712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3600" dirty="0"/>
              <a:t>IAH, Community Engagement, and Service Learning (early November)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D7DE9-A2D3-6905-AC18-3E4B1A09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52571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24E75-DFA6-3DD0-50C2-7742172A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21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55C1D-CADA-C132-750C-8B94129C7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ED45A-D9FE-4321-DD0F-E559CACE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7" y="157017"/>
            <a:ext cx="6673903" cy="566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89668-5231-7965-ED6D-32DDA15B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26" y="3860800"/>
            <a:ext cx="2526145" cy="2526145"/>
          </a:xfrm>
          <a:prstGeom prst="rect">
            <a:avLst/>
          </a:prstGeom>
          <a:ln w="38100">
            <a:solidFill>
              <a:srgbClr val="13362D"/>
            </a:solidFill>
          </a:ln>
        </p:spPr>
      </p:pic>
    </p:spTree>
    <p:extLst>
      <p:ext uri="{BB962C8B-B14F-4D97-AF65-F5344CB8AC3E}">
        <p14:creationId xmlns:p14="http://schemas.microsoft.com/office/powerpoint/2010/main" val="253886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/>
              <a:t>Open IAH Q&amp;A</a:t>
            </a:r>
          </a:p>
        </p:txBody>
      </p:sp>
    </p:spTree>
    <p:extLst>
      <p:ext uri="{BB962C8B-B14F-4D97-AF65-F5344CB8AC3E}">
        <p14:creationId xmlns:p14="http://schemas.microsoft.com/office/powerpoint/2010/main" val="2048939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654" y="1072662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9AC8F-727B-1220-D3A1-FC22F543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45" y="4622800"/>
            <a:ext cx="2032000" cy="20320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FC260F6-EA88-3C36-AC95-F8B8F0CC3DF6}"/>
              </a:ext>
            </a:extLst>
          </p:cNvPr>
          <p:cNvSpPr/>
          <p:nvPr/>
        </p:nvSpPr>
        <p:spPr>
          <a:xfrm>
            <a:off x="3657600" y="6105236"/>
            <a:ext cx="3472873" cy="549564"/>
          </a:xfrm>
          <a:prstGeom prst="rightArrow">
            <a:avLst/>
          </a:prstGeom>
          <a:solidFill>
            <a:srgbClr val="83A13A"/>
          </a:solidFill>
          <a:ln>
            <a:solidFill>
              <a:srgbClr val="1336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Workshop feedback</a:t>
            </a:r>
          </a:p>
        </p:txBody>
      </p:sp>
    </p:spTree>
    <p:extLst>
      <p:ext uri="{BB962C8B-B14F-4D97-AF65-F5344CB8AC3E}">
        <p14:creationId xmlns:p14="http://schemas.microsoft.com/office/powerpoint/2010/main" val="7783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56150" y="1732086"/>
            <a:ext cx="7347073" cy="3631222"/>
          </a:xfrm>
        </p:spPr>
        <p:txBody>
          <a:bodyPr/>
          <a:lstStyle/>
          <a:p>
            <a:r>
              <a:rPr lang="en-US" sz="4800" dirty="0"/>
              <a:t>Act I: Introductions, Welcomes, and 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15541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0949" y="1100178"/>
            <a:ext cx="8229600" cy="51120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Introductions</a:t>
            </a:r>
          </a:p>
          <a:p>
            <a:endParaRPr lang="en-US" dirty="0"/>
          </a:p>
          <a:p>
            <a:r>
              <a:rPr lang="en-US" dirty="0"/>
              <a:t>Welcome from Cara </a:t>
            </a:r>
            <a:r>
              <a:rPr lang="en-US" dirty="0" err="1"/>
              <a:t>Cilano</a:t>
            </a:r>
            <a:r>
              <a:rPr lang="en-US" dirty="0"/>
              <a:t>, Ph.D., Associate Dean for Undergraduate Studies</a:t>
            </a:r>
          </a:p>
          <a:p>
            <a:endParaRPr lang="en-US" dirty="0"/>
          </a:p>
          <a:p>
            <a:r>
              <a:rPr lang="en-US" dirty="0"/>
              <a:t>Welcome from Ellen Moll, Ph.D., Director of Center for Integrative Studies in the Arts and Humanities (CISAH)</a:t>
            </a:r>
          </a:p>
          <a:p>
            <a:endParaRPr lang="en-US" dirty="0"/>
          </a:p>
          <a:p>
            <a:r>
              <a:rPr lang="en-US"/>
              <a:t>Priorities for IAH</a:t>
            </a:r>
            <a:endParaRPr lang="en-US" dirty="0"/>
          </a:p>
          <a:p>
            <a:endParaRPr lang="en-US" dirty="0"/>
          </a:p>
          <a:p>
            <a:r>
              <a:rPr lang="en-US" dirty="0"/>
              <a:t>Focus Questions (Reflection &amp; Discussion)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949" y="22845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Act I: Introductions &amp; Setting the Scene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D7013E-0882-9F33-B47C-4E3A7B564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</p:spPr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220617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Individual Reflection (3-5 min.)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949" y="1037492"/>
            <a:ext cx="8229600" cy="31388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dirty="0"/>
              <a:t>Think briefly on the following: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What courses will you teach during 2022-2023?</a:t>
            </a:r>
          </a:p>
          <a:p>
            <a:endParaRPr lang="en-US" sz="3000" dirty="0"/>
          </a:p>
          <a:p>
            <a:r>
              <a:rPr lang="en-US" sz="3000" dirty="0"/>
              <a:t>Describe one IAH course you will teach this year (20 words or less). </a:t>
            </a:r>
          </a:p>
          <a:p>
            <a:endParaRPr lang="en-US" sz="3000" dirty="0"/>
          </a:p>
          <a:p>
            <a:r>
              <a:rPr lang="en-US" sz="3000" dirty="0"/>
              <a:t>What are your personal teaching goals for this year?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A39448-AE2A-1174-8E6C-66404AF97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</p:spPr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189098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Small Group Discussion (8-10 min.)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0949" y="1564850"/>
            <a:ext cx="8229600" cy="45923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Quickly share your responses to questions on the previous slide, and then discuss:</a:t>
            </a:r>
          </a:p>
          <a:p>
            <a:endParaRPr lang="en-US" dirty="0"/>
          </a:p>
          <a:p>
            <a:r>
              <a:rPr lang="en-US" dirty="0"/>
              <a:t>How do you currently make your IAH ‘classroom’ an inclusive space?</a:t>
            </a:r>
          </a:p>
          <a:p>
            <a:endParaRPr lang="en-US" dirty="0"/>
          </a:p>
          <a:p>
            <a:r>
              <a:rPr lang="en-US" dirty="0"/>
              <a:t>What are you doing to promote student engagement?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How are you aiming to get your students engaged in the teaching modality you’re using for IAH this year?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Reconvene for sharing/wider discussion. (8-10 min.)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7377" y="6591806"/>
            <a:ext cx="2895223" cy="365125"/>
          </a:xfrm>
        </p:spPr>
        <p:txBody>
          <a:bodyPr/>
          <a:lstStyle/>
          <a:p>
            <a:r>
              <a:rPr lang="en-US" dirty="0"/>
              <a:t>Empowering Students Across Modalities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0949" y="89432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**Each group needs a note-taker/spokesperson.**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52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C60A5-5FD1-D014-104F-1B96EC80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F7693-C62F-FCFD-A2A5-8CA8C509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A565C-78FB-CBB9-A418-221F48D8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0772"/>
            <a:ext cx="9137246" cy="4975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0B38ED-4A94-5386-6065-28CCD91D17A2}"/>
              </a:ext>
            </a:extLst>
          </p:cNvPr>
          <p:cNvSpPr/>
          <p:nvPr/>
        </p:nvSpPr>
        <p:spPr>
          <a:xfrm flipV="1">
            <a:off x="2486722" y="5855177"/>
            <a:ext cx="596590" cy="1207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FD2CE-6CC6-B0BD-D70A-A35523FFA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23" y="130628"/>
            <a:ext cx="7772400" cy="12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6150" y="1872763"/>
            <a:ext cx="7417412" cy="2256210"/>
          </a:xfrm>
        </p:spPr>
        <p:txBody>
          <a:bodyPr/>
          <a:lstStyle/>
          <a:p>
            <a:r>
              <a:rPr lang="en-US" sz="4800" dirty="0"/>
              <a:t>Act II: Modality and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6265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 II: Modality &amp; Student Engagement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9" y="916642"/>
            <a:ext cx="8229600" cy="5240517"/>
          </a:xfrm>
        </p:spPr>
        <p:txBody>
          <a:bodyPr/>
          <a:lstStyle/>
          <a:p>
            <a:r>
              <a:rPr lang="en-US" dirty="0"/>
              <a:t>Student Engagement/Empowerment</a:t>
            </a:r>
          </a:p>
          <a:p>
            <a:endParaRPr lang="en-US" dirty="0"/>
          </a:p>
          <a:p>
            <a:r>
              <a:rPr lang="en-US" dirty="0"/>
              <a:t>“OnLive” Teaching and the Best of Both Worlds: How F2F and Online Teaching Can Inform Each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z="1050" smtClean="0">
                <a:cs typeface="Helvetica Light"/>
              </a:rPr>
              <a:pPr algn="r"/>
              <a:t>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441AC8-E29D-A3ED-9F63-86A17EB3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377" y="6506500"/>
            <a:ext cx="2895223" cy="365125"/>
          </a:xfrm>
        </p:spPr>
        <p:txBody>
          <a:bodyPr/>
          <a:lstStyle/>
          <a:p>
            <a:r>
              <a:rPr lang="en-US" dirty="0"/>
              <a:t>Empowering Students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3580576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838</TotalTime>
  <Words>716</Words>
  <Application>Microsoft Macintosh PowerPoint</Application>
  <PresentationFormat>On-screen Show (4:3)</PresentationFormat>
  <Paragraphs>183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Light</vt:lpstr>
      <vt:lpstr>Default Theme</vt:lpstr>
      <vt:lpstr>PowerPoint Presentation</vt:lpstr>
      <vt:lpstr>Today’s Agenda</vt:lpstr>
      <vt:lpstr>PowerPoint Presentation</vt:lpstr>
      <vt:lpstr> </vt:lpstr>
      <vt:lpstr>Individual Reflection (3-5 min.)</vt:lpstr>
      <vt:lpstr>Small Group Discussion (8-10 min.)</vt:lpstr>
      <vt:lpstr>PowerPoint Presentation</vt:lpstr>
      <vt:lpstr>PowerPoint Presentation</vt:lpstr>
      <vt:lpstr>Act II: Modality &amp; Student Engagement </vt:lpstr>
      <vt:lpstr>PowerPoint Presentation</vt:lpstr>
      <vt:lpstr>PowerPoint Presentation</vt:lpstr>
      <vt:lpstr>DEI in IAH Summer Fellows</vt:lpstr>
      <vt:lpstr>DEI in IAH</vt:lpstr>
      <vt:lpstr>PowerPoint Presentation</vt:lpstr>
      <vt:lpstr>Small Group Discussion (8-10 min.) </vt:lpstr>
      <vt:lpstr>PowerPoint Presentation</vt:lpstr>
      <vt:lpstr>PowerPoint Presentation</vt:lpstr>
      <vt:lpstr>Act III: Looking Ahead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cestaff</dc:creator>
  <cp:lastModifiedBy>Sabo, Garth</cp:lastModifiedBy>
  <cp:revision>78</cp:revision>
  <dcterms:created xsi:type="dcterms:W3CDTF">2016-10-04T14:42:50Z</dcterms:created>
  <dcterms:modified xsi:type="dcterms:W3CDTF">2022-08-25T21:14:25Z</dcterms:modified>
</cp:coreProperties>
</file>