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Lst>
  <p:sldSz cy="5143500" cx="9144000"/>
  <p:notesSz cx="6858000" cy="9144000"/>
  <p:embeddedFontLst>
    <p:embeddedFont>
      <p:font typeface="Roboto"/>
      <p:regular r:id="rId17"/>
      <p:bold r:id="rId18"/>
      <p:italic r:id="rId19"/>
      <p:boldItalic r:id="rId2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oboto-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Roboto-regular.fntdata"/><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Roboto-italic.fntdata"/><Relationship Id="rId6" Type="http://schemas.openxmlformats.org/officeDocument/2006/relationships/slide" Target="slides/slide1.xml"/><Relationship Id="rId18" Type="http://schemas.openxmlformats.org/officeDocument/2006/relationships/font" Target="fonts/Roboto-bold.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Ask if there are any WL teachers present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If there aren’t any/many, explain that it’s still beneficial for teachers (and their students) of all disciplines, as taking students on a Community Walk and helping them to become aware of the presence of different cultural groups in their town/city and learning about their history, culture, languages, religious beliefs, etc. is essential in order to help our students become more accepting, aware, and social justice-oriented people. They’re our future!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cdc9909f9b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2cdc9909f9b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cdc9909f9b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2cdc9909f9b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2cddd1e0ffd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2cddd1e0ffd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Noah and Hannah</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2cdc9909f9b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2cdc9909f9b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Noah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…Then a Community Walk may be a great activity to incorporate into your classroom curriculum!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26d3c5eebdb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26d3c5eebdb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Noah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Helps show what languages are present in a community (if there is a large Spanish population maybe there will be more signs in English and Spanish). Helps </a:t>
            </a:r>
            <a:r>
              <a:rPr lang="en"/>
              <a:t>determine</a:t>
            </a:r>
            <a:r>
              <a:rPr lang="en"/>
              <a:t> if there is a certain racial/ethnic group that is underrepresented/oppressed in that area. You can learn about the history of the community (ex: In GH there is such a lack of diversity because for part of the 20th century it was illegal for people of color to own or buy land in GH, which explains why there is a lot more diversity in neighboring cities Muskegon and Holland.) Essential to learn about the population, the common industry(s), culture, everything about the city. Students that grow up in that city might not even know that much about it, maybe they’re from one side of town and don’t go to other parts of the city that are much different from their part. </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b="1" lang="en" sz="1400">
                <a:solidFill>
                  <a:srgbClr val="737373"/>
                </a:solidFill>
                <a:latin typeface="Roboto"/>
                <a:ea typeface="Roboto"/>
                <a:cs typeface="Roboto"/>
                <a:sym typeface="Roboto"/>
              </a:rPr>
              <a:t>W</a:t>
            </a:r>
            <a:r>
              <a:rPr b="1" lang="en" sz="1400">
                <a:solidFill>
                  <a:srgbClr val="737373"/>
                </a:solidFill>
                <a:latin typeface="Roboto"/>
                <a:ea typeface="Roboto"/>
                <a:cs typeface="Roboto"/>
                <a:sym typeface="Roboto"/>
              </a:rPr>
              <a:t>hat it is</a:t>
            </a:r>
            <a:endParaRPr b="1" sz="1400">
              <a:solidFill>
                <a:srgbClr val="737373"/>
              </a:solidFill>
              <a:latin typeface="Roboto"/>
              <a:ea typeface="Roboto"/>
              <a:cs typeface="Roboto"/>
              <a:sym typeface="Roboto"/>
            </a:endParaRPr>
          </a:p>
          <a:p>
            <a:pPr indent="-317500" lvl="0" marL="457200" rtl="0" algn="l">
              <a:lnSpc>
                <a:spcPct val="115000"/>
              </a:lnSpc>
              <a:spcBef>
                <a:spcPts val="1200"/>
              </a:spcBef>
              <a:spcAft>
                <a:spcPts val="0"/>
              </a:spcAft>
              <a:buClr>
                <a:srgbClr val="737373"/>
              </a:buClr>
              <a:buSzPts val="1400"/>
              <a:buFont typeface="Roboto"/>
              <a:buChar char="●"/>
            </a:pPr>
            <a:r>
              <a:rPr b="1" lang="en" sz="1400">
                <a:solidFill>
                  <a:srgbClr val="737373"/>
                </a:solidFill>
                <a:latin typeface="Roboto"/>
                <a:ea typeface="Roboto"/>
                <a:cs typeface="Roboto"/>
                <a:sym typeface="Roboto"/>
              </a:rPr>
              <a:t>A walk around the community (by teachers and/or students) to see the different languages, cultures, and people in your area.</a:t>
            </a:r>
            <a:endParaRPr b="1" sz="1400">
              <a:solidFill>
                <a:srgbClr val="737373"/>
              </a:solidFill>
              <a:latin typeface="Roboto"/>
              <a:ea typeface="Roboto"/>
              <a:cs typeface="Roboto"/>
              <a:sym typeface="Roboto"/>
            </a:endParaRPr>
          </a:p>
          <a:p>
            <a:pPr indent="-317500" lvl="0" marL="457200" rtl="0" algn="l">
              <a:lnSpc>
                <a:spcPct val="115000"/>
              </a:lnSpc>
              <a:spcBef>
                <a:spcPts val="0"/>
              </a:spcBef>
              <a:spcAft>
                <a:spcPts val="0"/>
              </a:spcAft>
              <a:buClr>
                <a:srgbClr val="737373"/>
              </a:buClr>
              <a:buSzPts val="1400"/>
              <a:buFont typeface="Roboto"/>
              <a:buChar char="●"/>
            </a:pPr>
            <a:r>
              <a:rPr b="1" lang="en" sz="1400">
                <a:solidFill>
                  <a:srgbClr val="737373"/>
                </a:solidFill>
                <a:latin typeface="Roboto"/>
                <a:ea typeface="Roboto"/>
                <a:cs typeface="Roboto"/>
                <a:sym typeface="Roboto"/>
              </a:rPr>
              <a:t>Go and view different stores, restaurants, landmarks, paintings, holidays/festivals.</a:t>
            </a:r>
            <a:endParaRPr b="1" sz="1400">
              <a:solidFill>
                <a:srgbClr val="737373"/>
              </a:solidFill>
              <a:latin typeface="Roboto"/>
              <a:ea typeface="Roboto"/>
              <a:cs typeface="Roboto"/>
              <a:sym typeface="Roboto"/>
            </a:endParaRPr>
          </a:p>
          <a:p>
            <a:pPr indent="-317500" lvl="0" marL="457200" rtl="0" algn="l">
              <a:lnSpc>
                <a:spcPct val="115000"/>
              </a:lnSpc>
              <a:spcBef>
                <a:spcPts val="0"/>
              </a:spcBef>
              <a:spcAft>
                <a:spcPts val="0"/>
              </a:spcAft>
              <a:buClr>
                <a:srgbClr val="737373"/>
              </a:buClr>
              <a:buSzPts val="1400"/>
              <a:buFont typeface="Roboto"/>
              <a:buChar char="●"/>
            </a:pPr>
            <a:r>
              <a:rPr b="1" lang="en" sz="1400">
                <a:solidFill>
                  <a:srgbClr val="737373"/>
                </a:solidFill>
                <a:latin typeface="Roboto"/>
                <a:ea typeface="Roboto"/>
                <a:cs typeface="Roboto"/>
                <a:sym typeface="Roboto"/>
              </a:rPr>
              <a:t>Interacting with locals (advice, knowledge, history, etc.)</a:t>
            </a:r>
            <a:endParaRPr b="1" sz="1400">
              <a:solidFill>
                <a:srgbClr val="737373"/>
              </a:solidFill>
              <a:latin typeface="Roboto"/>
              <a:ea typeface="Roboto"/>
              <a:cs typeface="Roboto"/>
              <a:sym typeface="Roboto"/>
            </a:endParaRPr>
          </a:p>
          <a:p>
            <a:pPr indent="0" lvl="0" marL="0" rtl="0" algn="l">
              <a:lnSpc>
                <a:spcPct val="115000"/>
              </a:lnSpc>
              <a:spcBef>
                <a:spcPts val="1200"/>
              </a:spcBef>
              <a:spcAft>
                <a:spcPts val="0"/>
              </a:spcAft>
              <a:buNone/>
            </a:pPr>
            <a:r>
              <a:rPr b="1" lang="en" sz="1400">
                <a:solidFill>
                  <a:srgbClr val="737373"/>
                </a:solidFill>
                <a:latin typeface="Roboto"/>
                <a:ea typeface="Roboto"/>
                <a:cs typeface="Roboto"/>
                <a:sym typeface="Roboto"/>
              </a:rPr>
              <a:t>Purpose/why do it</a:t>
            </a:r>
            <a:endParaRPr b="1" sz="1400">
              <a:solidFill>
                <a:srgbClr val="737373"/>
              </a:solidFill>
              <a:latin typeface="Roboto"/>
              <a:ea typeface="Roboto"/>
              <a:cs typeface="Roboto"/>
              <a:sym typeface="Roboto"/>
            </a:endParaRPr>
          </a:p>
          <a:p>
            <a:pPr indent="-317500" lvl="0" marL="457200" rtl="0" algn="l">
              <a:lnSpc>
                <a:spcPct val="115000"/>
              </a:lnSpc>
              <a:spcBef>
                <a:spcPts val="1200"/>
              </a:spcBef>
              <a:spcAft>
                <a:spcPts val="0"/>
              </a:spcAft>
              <a:buClr>
                <a:srgbClr val="737373"/>
              </a:buClr>
              <a:buSzPts val="1400"/>
              <a:buFont typeface="Roboto"/>
              <a:buChar char="●"/>
            </a:pPr>
            <a:r>
              <a:rPr b="1" lang="en" sz="1400">
                <a:solidFill>
                  <a:srgbClr val="737373"/>
                </a:solidFill>
                <a:latin typeface="Roboto"/>
                <a:ea typeface="Roboto"/>
                <a:cs typeface="Roboto"/>
                <a:sym typeface="Roboto"/>
              </a:rPr>
              <a:t>Beneficial for teachers and students</a:t>
            </a:r>
            <a:endParaRPr b="1" sz="1400">
              <a:solidFill>
                <a:srgbClr val="737373"/>
              </a:solidFill>
              <a:latin typeface="Roboto"/>
              <a:ea typeface="Roboto"/>
              <a:cs typeface="Roboto"/>
              <a:sym typeface="Roboto"/>
            </a:endParaRPr>
          </a:p>
          <a:p>
            <a:pPr indent="-317500" lvl="0" marL="457200" rtl="0" algn="l">
              <a:lnSpc>
                <a:spcPct val="115000"/>
              </a:lnSpc>
              <a:spcBef>
                <a:spcPts val="0"/>
              </a:spcBef>
              <a:spcAft>
                <a:spcPts val="0"/>
              </a:spcAft>
              <a:buClr>
                <a:srgbClr val="737373"/>
              </a:buClr>
              <a:buSzPts val="1400"/>
              <a:buFont typeface="Roboto"/>
              <a:buChar char="●"/>
            </a:pPr>
            <a:r>
              <a:rPr b="1" lang="en" sz="1400">
                <a:solidFill>
                  <a:srgbClr val="737373"/>
                </a:solidFill>
                <a:latin typeface="Roboto"/>
                <a:ea typeface="Roboto"/>
                <a:cs typeface="Roboto"/>
                <a:sym typeface="Roboto"/>
              </a:rPr>
              <a:t>Help determine what languages are represented in the community</a:t>
            </a:r>
            <a:endParaRPr b="1" sz="1400">
              <a:solidFill>
                <a:srgbClr val="737373"/>
              </a:solidFill>
              <a:latin typeface="Roboto"/>
              <a:ea typeface="Roboto"/>
              <a:cs typeface="Roboto"/>
              <a:sym typeface="Roboto"/>
            </a:endParaRPr>
          </a:p>
          <a:p>
            <a:pPr indent="-317500" lvl="0" marL="457200" rtl="0" algn="l">
              <a:lnSpc>
                <a:spcPct val="115000"/>
              </a:lnSpc>
              <a:spcBef>
                <a:spcPts val="0"/>
              </a:spcBef>
              <a:spcAft>
                <a:spcPts val="0"/>
              </a:spcAft>
              <a:buClr>
                <a:srgbClr val="737373"/>
              </a:buClr>
              <a:buSzPts val="1400"/>
              <a:buFont typeface="Roboto"/>
              <a:buChar char="●"/>
            </a:pPr>
            <a:r>
              <a:rPr b="1" lang="en" sz="1400">
                <a:solidFill>
                  <a:srgbClr val="737373"/>
                </a:solidFill>
                <a:latin typeface="Roboto"/>
                <a:ea typeface="Roboto"/>
                <a:cs typeface="Roboto"/>
                <a:sym typeface="Roboto"/>
              </a:rPr>
              <a:t>Learn about the history of the community and what shaped it into what it is today.</a:t>
            </a:r>
            <a:endParaRPr b="1" sz="1400">
              <a:solidFill>
                <a:srgbClr val="737373"/>
              </a:solidFill>
              <a:latin typeface="Roboto"/>
              <a:ea typeface="Roboto"/>
              <a:cs typeface="Roboto"/>
              <a:sym typeface="Roboto"/>
            </a:endParaRPr>
          </a:p>
          <a:p>
            <a:pPr indent="-317500" lvl="0" marL="457200" rtl="0" algn="l">
              <a:lnSpc>
                <a:spcPct val="115000"/>
              </a:lnSpc>
              <a:spcBef>
                <a:spcPts val="0"/>
              </a:spcBef>
              <a:spcAft>
                <a:spcPts val="0"/>
              </a:spcAft>
              <a:buClr>
                <a:srgbClr val="737373"/>
              </a:buClr>
              <a:buSzPts val="1400"/>
              <a:buFont typeface="Roboto"/>
              <a:buChar char="●"/>
            </a:pPr>
            <a:r>
              <a:rPr b="1" lang="en" sz="1400">
                <a:solidFill>
                  <a:srgbClr val="737373"/>
                </a:solidFill>
                <a:latin typeface="Roboto"/>
                <a:ea typeface="Roboto"/>
                <a:cs typeface="Roboto"/>
                <a:sym typeface="Roboto"/>
              </a:rPr>
              <a:t>Learn about the different cultural aspects/make up of a community (oppressed/underrepresented)</a:t>
            </a:r>
            <a:endParaRPr b="1" sz="1400">
              <a:solidFill>
                <a:srgbClr val="737373"/>
              </a:solidFill>
              <a:latin typeface="Roboto"/>
              <a:ea typeface="Roboto"/>
              <a:cs typeface="Roboto"/>
              <a:sym typeface="Roboto"/>
            </a:endParaRPr>
          </a:p>
          <a:p>
            <a:pPr indent="-317500" lvl="0" marL="457200" rtl="0" algn="l">
              <a:lnSpc>
                <a:spcPct val="115000"/>
              </a:lnSpc>
              <a:spcBef>
                <a:spcPts val="0"/>
              </a:spcBef>
              <a:spcAft>
                <a:spcPts val="0"/>
              </a:spcAft>
              <a:buClr>
                <a:srgbClr val="737373"/>
              </a:buClr>
              <a:buSzPts val="1400"/>
              <a:buFont typeface="Roboto"/>
              <a:buChar char="●"/>
            </a:pPr>
            <a:r>
              <a:rPr b="1" lang="en" sz="1400">
                <a:solidFill>
                  <a:srgbClr val="737373"/>
                </a:solidFill>
                <a:latin typeface="Roboto"/>
                <a:ea typeface="Roboto"/>
                <a:cs typeface="Roboto"/>
                <a:sym typeface="Roboto"/>
              </a:rPr>
              <a:t>Learn about important industries to the town (if it is a big automotive town it is likely that the kids will know more about cars/have parents that work in the factory/are mechanics)</a:t>
            </a:r>
            <a:endParaRPr b="1" sz="1400">
              <a:solidFill>
                <a:srgbClr val="737373"/>
              </a:solidFill>
              <a:latin typeface="Roboto"/>
              <a:ea typeface="Roboto"/>
              <a:cs typeface="Roboto"/>
              <a:sym typeface="Roboto"/>
            </a:endParaRPr>
          </a:p>
          <a:p>
            <a:pPr indent="0" lvl="0" marL="0" rtl="0" algn="l">
              <a:lnSpc>
                <a:spcPct val="115000"/>
              </a:lnSpc>
              <a:spcBef>
                <a:spcPts val="1200"/>
              </a:spcBef>
              <a:spcAft>
                <a:spcPts val="0"/>
              </a:spcAft>
              <a:buNone/>
            </a:pPr>
            <a:r>
              <a:t/>
            </a:r>
            <a:endParaRPr b="1" sz="1400">
              <a:solidFill>
                <a:srgbClr val="737373"/>
              </a:solidFill>
              <a:latin typeface="Roboto"/>
              <a:ea typeface="Roboto"/>
              <a:cs typeface="Roboto"/>
              <a:sym typeface="Roboto"/>
            </a:endParaRPr>
          </a:p>
          <a:p>
            <a:pPr indent="0" lvl="0" marL="0" rtl="0" algn="l">
              <a:lnSpc>
                <a:spcPct val="115000"/>
              </a:lnSpc>
              <a:spcBef>
                <a:spcPts val="1200"/>
              </a:spcBef>
              <a:spcAft>
                <a:spcPts val="0"/>
              </a:spcAft>
              <a:buNone/>
            </a:pPr>
            <a:r>
              <a:rPr b="1" lang="en" sz="1400">
                <a:solidFill>
                  <a:srgbClr val="737373"/>
                </a:solidFill>
                <a:latin typeface="Roboto"/>
                <a:ea typeface="Roboto"/>
                <a:cs typeface="Roboto"/>
                <a:sym typeface="Roboto"/>
              </a:rPr>
              <a:t>Our abstract:</a:t>
            </a:r>
            <a:endParaRPr b="1" sz="1400">
              <a:solidFill>
                <a:srgbClr val="737373"/>
              </a:solidFill>
              <a:latin typeface="Roboto"/>
              <a:ea typeface="Roboto"/>
              <a:cs typeface="Roboto"/>
              <a:sym typeface="Roboto"/>
            </a:endParaRPr>
          </a:p>
          <a:p>
            <a:pPr indent="0" lvl="0" marL="0" rtl="0" algn="l">
              <a:lnSpc>
                <a:spcPct val="150000"/>
              </a:lnSpc>
              <a:spcBef>
                <a:spcPts val="120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Understanding how the target language of a classroom is used within students’ communities, as well as its historical and cultural context and significance, is essential in order to be an effective foreign language instructor. An efficient way to gain this greater cultural and historical awareness is through participating in a </a:t>
            </a:r>
            <a:r>
              <a:rPr i="1" lang="en" sz="1200">
                <a:solidFill>
                  <a:schemeClr val="dk1"/>
                </a:solidFill>
                <a:latin typeface="Times New Roman"/>
                <a:ea typeface="Times New Roman"/>
                <a:cs typeface="Times New Roman"/>
                <a:sym typeface="Times New Roman"/>
              </a:rPr>
              <a:t>community walk</a:t>
            </a:r>
            <a:r>
              <a:rPr lang="en" sz="1200">
                <a:solidFill>
                  <a:schemeClr val="dk1"/>
                </a:solidFill>
                <a:latin typeface="Times New Roman"/>
                <a:ea typeface="Times New Roman"/>
                <a:cs typeface="Times New Roman"/>
                <a:sym typeface="Times New Roman"/>
              </a:rPr>
              <a:t>. This exercise involves researching how and with what frequency the target language has been used in students’ immediate community, as well as experiencing the language firsthand by visiting institutions within the community that utilize the target language to some extent, whether by making use of the target language regarding elements like signage and website information or by being owned and operated by native speakers of the language. Community walks offer a wide variety of benefits and are essential for teachers that are beginning to work in a new area. A community walk offers a look into the history, culture, and language that has built a community and allows for a teacher to better understand their students. </a:t>
            </a:r>
            <a:endParaRPr sz="1200">
              <a:solidFill>
                <a:schemeClr val="dk1"/>
              </a:solidFill>
              <a:latin typeface="Times New Roman"/>
              <a:ea typeface="Times New Roman"/>
              <a:cs typeface="Times New Roman"/>
              <a:sym typeface="Times New Roman"/>
            </a:endParaRPr>
          </a:p>
          <a:p>
            <a:pPr indent="0" lvl="0" marL="457200" rtl="0" algn="l">
              <a:spcBef>
                <a:spcPts val="1600"/>
              </a:spcBef>
              <a:spcAft>
                <a:spcPts val="0"/>
              </a:spcAft>
              <a:buClr>
                <a:schemeClr val="dk1"/>
              </a:buClr>
              <a:buSzPts val="1100"/>
              <a:buFont typeface="Arial"/>
              <a:buNone/>
            </a:pPr>
            <a:r>
              <a:rPr lang="en" sz="1700">
                <a:solidFill>
                  <a:schemeClr val="dk1"/>
                </a:solidFill>
                <a:latin typeface="Roboto"/>
                <a:ea typeface="Roboto"/>
                <a:cs typeface="Roboto"/>
                <a:sym typeface="Roboto"/>
              </a:rPr>
              <a:t>A physical walk/tour of a neighborhood within the city that you teach in, in which more speakers of the TL reside and work and there is a greater presence of the TL compared to other parts of the city</a:t>
            </a: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6d3c5eebdb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26d3c5eebdb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Hannah</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26d3c5eebdb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26d3c5eebdb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Hannah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Don’t go alone: plan it to be a field trip so that your students can it experience firsthand with you</a:t>
            </a:r>
            <a:endParaRPr/>
          </a:p>
          <a:p>
            <a:pPr indent="0" lvl="0" marL="0" rtl="0" algn="l">
              <a:spcBef>
                <a:spcPts val="0"/>
              </a:spcBef>
              <a:spcAft>
                <a:spcPts val="0"/>
              </a:spcAft>
              <a:buNone/>
            </a:pPr>
            <a:r>
              <a:rPr lang="en"/>
              <a:t>(if you can’t bring your students, be sure to bring back artifacts/authentic resources or photos to share with your students so that they can still learn/gain more cultural awareness from your experience)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Choose your destinations thoughtfully and intentionally: think about what you really want students to learn about the </a:t>
            </a:r>
            <a:r>
              <a:rPr lang="en"/>
              <a:t>community</a:t>
            </a:r>
            <a:r>
              <a:rPr lang="en"/>
              <a:t> near them that speaks the TL</a:t>
            </a:r>
            <a:endParaRPr/>
          </a:p>
          <a:p>
            <a:pPr indent="-298450" lvl="0" marL="457200" rtl="0" algn="l">
              <a:spcBef>
                <a:spcPts val="0"/>
              </a:spcBef>
              <a:spcAft>
                <a:spcPts val="0"/>
              </a:spcAft>
              <a:buSzPts val="1100"/>
              <a:buChar char="●"/>
            </a:pPr>
            <a:r>
              <a:rPr lang="en"/>
              <a:t>Do you want them to learn about the history of this community (i.e. Why that community immigrated to this area and why there may not be as large of a community now, in the present day, etc.)</a:t>
            </a:r>
            <a:endParaRPr/>
          </a:p>
          <a:p>
            <a:pPr indent="-298450" lvl="1" marL="914400" rtl="0" algn="l">
              <a:spcBef>
                <a:spcPts val="0"/>
              </a:spcBef>
              <a:spcAft>
                <a:spcPts val="0"/>
              </a:spcAft>
              <a:buSzPts val="1100"/>
              <a:buChar char="○"/>
            </a:pPr>
            <a:r>
              <a:rPr lang="en">
                <a:solidFill>
                  <a:schemeClr val="dk1"/>
                </a:solidFill>
              </a:rPr>
              <a:t>We learned about the history/immigration of Latinx people to the Lansing area through reading historical signs/markers in the Old Town neighborhood, in addition to doing research prior to our community walk</a:t>
            </a:r>
            <a:endParaRPr>
              <a:solidFill>
                <a:schemeClr val="dk1"/>
              </a:solidFill>
            </a:endParaRPr>
          </a:p>
          <a:p>
            <a:pPr indent="-298450" lvl="2" marL="1371600" rtl="0" algn="l">
              <a:lnSpc>
                <a:spcPct val="115000"/>
              </a:lnSpc>
              <a:spcBef>
                <a:spcPts val="0"/>
              </a:spcBef>
              <a:spcAft>
                <a:spcPts val="0"/>
              </a:spcAft>
              <a:buClr>
                <a:schemeClr val="dk1"/>
              </a:buClr>
              <a:buSzPts val="1100"/>
              <a:buChar char="■"/>
            </a:pPr>
            <a:r>
              <a:rPr lang="en">
                <a:solidFill>
                  <a:schemeClr val="dk1"/>
                </a:solidFill>
              </a:rPr>
              <a:t>Many Hispanic people/Latinxs moved to this area to work for the Michigan Sugar Co. beet factory and a nearby GM plant in the early/mid 1900s</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We also learned how the Cristo Rey Community Church, a bilingual church that was extremely important to the Latinx community here, was demolished in 1965 in order to facilitate the construction of part of I-496; today, the lot that housed the church is a parking lot for GM’s Lansing Grand River plant; might’ve been the beginning of the loss of Hispanic culture and the decline in Hispanic population in this area (quickly became less of a cultural hub after this event)</a:t>
            </a:r>
            <a:endParaRPr>
              <a:solidFill>
                <a:schemeClr val="dk1"/>
              </a:solidFill>
            </a:endParaRPr>
          </a:p>
          <a:p>
            <a:pPr indent="-298450" lvl="0" marL="457200" rtl="0" algn="l">
              <a:spcBef>
                <a:spcPts val="0"/>
              </a:spcBef>
              <a:spcAft>
                <a:spcPts val="0"/>
              </a:spcAft>
              <a:buSzPts val="1100"/>
              <a:buChar char="●"/>
            </a:pPr>
            <a:r>
              <a:rPr lang="en"/>
              <a:t>Do you want them to learn about things like traditional foods, celebrations, and religions/customs that people in this community have?</a:t>
            </a:r>
            <a:endParaRPr/>
          </a:p>
          <a:p>
            <a:pPr indent="-298450" lvl="1" marL="914400" rtl="0" algn="l">
              <a:spcBef>
                <a:spcPts val="0"/>
              </a:spcBef>
              <a:spcAft>
                <a:spcPts val="0"/>
              </a:spcAft>
              <a:buSzPts val="1100"/>
              <a:buChar char="○"/>
            </a:pPr>
            <a:r>
              <a:rPr lang="en"/>
              <a:t>We were able to explore traditional Mexican, Peruvian, and Cuban cuisine through our community walk</a:t>
            </a:r>
            <a:endParaRPr/>
          </a:p>
          <a:p>
            <a:pPr indent="-298450" lvl="2" marL="1371600" rtl="0" algn="l">
              <a:spcBef>
                <a:spcPts val="0"/>
              </a:spcBef>
              <a:spcAft>
                <a:spcPts val="0"/>
              </a:spcAft>
              <a:buSzPts val="1100"/>
              <a:buChar char="■"/>
            </a:pPr>
            <a:r>
              <a:rPr lang="en"/>
              <a:t>Stopped in to local, family-run Mexican supermarkets</a:t>
            </a:r>
            <a:endParaRPr/>
          </a:p>
          <a:p>
            <a:pPr indent="-298450" lvl="2" marL="1371600" rtl="0" algn="l">
              <a:spcBef>
                <a:spcPts val="0"/>
              </a:spcBef>
              <a:spcAft>
                <a:spcPts val="0"/>
              </a:spcAft>
              <a:buSzPts val="1100"/>
              <a:buChar char="■"/>
            </a:pPr>
            <a:r>
              <a:rPr lang="en"/>
              <a:t>Ate at a traditional, Latinx-owned Mexican restaurant</a:t>
            </a:r>
            <a:endParaRPr/>
          </a:p>
          <a:p>
            <a:pPr indent="-298450" lvl="2" marL="1371600" rtl="0" algn="l">
              <a:spcBef>
                <a:spcPts val="0"/>
              </a:spcBef>
              <a:spcAft>
                <a:spcPts val="0"/>
              </a:spcAft>
              <a:buSzPts val="1100"/>
              <a:buChar char="■"/>
            </a:pPr>
            <a:r>
              <a:rPr lang="en"/>
              <a:t>Leaned about traditional Peruvian and Cuban foods, dishes, and ingredients by </a:t>
            </a:r>
            <a:r>
              <a:rPr lang="en">
                <a:solidFill>
                  <a:schemeClr val="dk1"/>
                </a:solidFill>
              </a:rPr>
              <a:t>looking at their menus beforehand/</a:t>
            </a:r>
            <a:r>
              <a:rPr lang="en"/>
              <a:t>stopping into the restaurants</a:t>
            </a:r>
            <a:endParaRPr/>
          </a:p>
          <a:p>
            <a:pPr indent="-298450" lvl="0" marL="457200" rtl="0" algn="l">
              <a:spcBef>
                <a:spcPts val="0"/>
              </a:spcBef>
              <a:spcAft>
                <a:spcPts val="0"/>
              </a:spcAft>
              <a:buSzPts val="1100"/>
              <a:buChar char="●"/>
            </a:pPr>
            <a:r>
              <a:rPr lang="en"/>
              <a:t>Do you want them to see how the language is used in specific parts of that city, like in hospitals/clinics, grocery stores/shops, community centers, etc.?</a:t>
            </a:r>
            <a:endParaRPr/>
          </a:p>
          <a:p>
            <a:pPr indent="-298450" lvl="1" marL="914400" rtl="0" algn="l">
              <a:spcBef>
                <a:spcPts val="0"/>
              </a:spcBef>
              <a:spcAft>
                <a:spcPts val="0"/>
              </a:spcAft>
              <a:buSzPts val="1100"/>
              <a:buChar char="○"/>
            </a:pPr>
            <a:r>
              <a:rPr lang="en"/>
              <a:t>Through stopping in to the Cristo Rey Community Center, we got to see how the language is used in a plethora of ways in the Old Town neighborhood of Lansing and how it’s still very important/relevant to its residents</a:t>
            </a:r>
            <a:endParaRPr/>
          </a:p>
          <a:p>
            <a:pPr indent="-298450" lvl="2" marL="1371600" rtl="0" algn="l">
              <a:spcBef>
                <a:spcPts val="0"/>
              </a:spcBef>
              <a:spcAft>
                <a:spcPts val="0"/>
              </a:spcAft>
              <a:buSzPts val="1100"/>
              <a:buChar char="■"/>
            </a:pPr>
            <a:r>
              <a:rPr lang="en"/>
              <a:t>The name of the building itself</a:t>
            </a:r>
            <a:endParaRPr/>
          </a:p>
          <a:p>
            <a:pPr indent="-298450" lvl="2" marL="1371600" rtl="0" algn="l">
              <a:spcBef>
                <a:spcPts val="0"/>
              </a:spcBef>
              <a:spcAft>
                <a:spcPts val="0"/>
              </a:spcAft>
              <a:buSzPts val="1100"/>
              <a:buChar char="■"/>
            </a:pPr>
            <a:r>
              <a:rPr lang="en"/>
              <a:t>Many of the employees (like the secretaries and nurses/nursing assistants) are bilingual in both Spanish and English in order to better serve the community</a:t>
            </a:r>
            <a:endParaRPr/>
          </a:p>
          <a:p>
            <a:pPr indent="-298450" lvl="2" marL="1371600" rtl="0" algn="l">
              <a:spcBef>
                <a:spcPts val="0"/>
              </a:spcBef>
              <a:spcAft>
                <a:spcPts val="0"/>
              </a:spcAft>
              <a:buSzPts val="1100"/>
              <a:buChar char="■"/>
            </a:pPr>
            <a:r>
              <a:rPr lang="en"/>
              <a:t>The signs in the community center were all, for the most part, written in Spanish and English</a:t>
            </a:r>
            <a:endParaRPr/>
          </a:p>
          <a:p>
            <a:pPr indent="-298450" lvl="2" marL="1371600" rtl="0" algn="l">
              <a:spcBef>
                <a:spcPts val="0"/>
              </a:spcBef>
              <a:spcAft>
                <a:spcPts val="0"/>
              </a:spcAft>
              <a:buSzPts val="1100"/>
              <a:buChar char="■"/>
            </a:pPr>
            <a:r>
              <a:rPr lang="en"/>
              <a:t>There were also many flyers that were hung up on bulletin boards that were in both Spanish and English (or just Spanish), and flyers that advertised for different language communities (point to “Chinese language community” flyer, as well as English-learning groups for speakers of other languages)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Depending on how deep you want to go and what specific areas of society you want to touch on, what you want to share may vary!</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Collecting artifacts is important so that you can put them in your classroom and share them with students so that they have a constant reminder of the importance and relevance of the TL in their own community/town, serving to remind them that the TL can be used in their own backyard, not only in a different country thousands of miles away</a:t>
            </a:r>
            <a:endParaRPr/>
          </a:p>
          <a:p>
            <a:pPr indent="457200" lvl="0" marL="0" rtl="0" algn="l">
              <a:spcBef>
                <a:spcPts val="0"/>
              </a:spcBef>
              <a:spcAft>
                <a:spcPts val="0"/>
              </a:spcAft>
              <a:buNone/>
            </a:pPr>
            <a:r>
              <a:rPr lang="en"/>
              <a:t>→ increases student motivation; they’ll realize that learning the TL is valuable and useful</a:t>
            </a:r>
            <a:endParaRPr/>
          </a:p>
          <a:p>
            <a:pPr indent="45720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Discuss &amp; reflect: Have your students share what they learned in small groups or with the class</a:t>
            </a:r>
            <a:endParaRPr/>
          </a:p>
          <a:p>
            <a:pPr indent="-298450" lvl="0" marL="457200" rtl="0" algn="l">
              <a:spcBef>
                <a:spcPts val="0"/>
              </a:spcBef>
              <a:spcAft>
                <a:spcPts val="0"/>
              </a:spcAft>
              <a:buSzPts val="1100"/>
              <a:buChar char="●"/>
            </a:pPr>
            <a:r>
              <a:rPr lang="en"/>
              <a:t>What did they learn?</a:t>
            </a:r>
            <a:endParaRPr/>
          </a:p>
          <a:p>
            <a:pPr indent="-298450" lvl="0" marL="457200" rtl="0" algn="l">
              <a:spcBef>
                <a:spcPts val="0"/>
              </a:spcBef>
              <a:spcAft>
                <a:spcPts val="0"/>
              </a:spcAft>
              <a:buSzPts val="1100"/>
              <a:buChar char="●"/>
            </a:pPr>
            <a:r>
              <a:rPr lang="en"/>
              <a:t>What did they already know?</a:t>
            </a:r>
            <a:endParaRPr/>
          </a:p>
          <a:p>
            <a:pPr indent="-298450" lvl="0" marL="457200" rtl="0" algn="l">
              <a:spcBef>
                <a:spcPts val="0"/>
              </a:spcBef>
              <a:spcAft>
                <a:spcPts val="0"/>
              </a:spcAft>
              <a:buSzPts val="1100"/>
              <a:buChar char="●"/>
            </a:pPr>
            <a:r>
              <a:rPr lang="en"/>
              <a:t>Did anything surprise them?</a:t>
            </a:r>
            <a:endParaRPr/>
          </a:p>
          <a:p>
            <a:pPr indent="-298450" lvl="0" marL="457200" rtl="0" algn="l">
              <a:spcBef>
                <a:spcPts val="0"/>
              </a:spcBef>
              <a:spcAft>
                <a:spcPts val="0"/>
              </a:spcAft>
              <a:buSzPts val="1100"/>
              <a:buChar char="●"/>
            </a:pPr>
            <a:r>
              <a:rPr lang="en"/>
              <a:t>How has this affected/changed their perspective/understanding of the community that speaks the TL around them?</a:t>
            </a:r>
            <a:endParaRPr/>
          </a:p>
          <a:p>
            <a:pPr indent="-298450" lvl="0" marL="457200" rtl="0" algn="l">
              <a:spcBef>
                <a:spcPts val="0"/>
              </a:spcBef>
              <a:spcAft>
                <a:spcPts val="0"/>
              </a:spcAft>
              <a:buSzPts val="1100"/>
              <a:buChar char="●"/>
            </a:pPr>
            <a:r>
              <a:rPr lang="en"/>
              <a:t>How has this impacted their understanding of the TL itself? Do they view speaking the TL as a more valuable skill now, after learning about its prevalence in their own community?</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6ea739c687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26ea739c687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Noah</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6ea739c687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26ea739c687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400">
                <a:solidFill>
                  <a:schemeClr val="dk1"/>
                </a:solidFill>
                <a:latin typeface="Roboto"/>
                <a:ea typeface="Roboto"/>
                <a:cs typeface="Roboto"/>
                <a:sym typeface="Roboto"/>
              </a:rPr>
              <a:t>Hannah</a:t>
            </a:r>
            <a:endParaRPr sz="1400">
              <a:solidFill>
                <a:schemeClr val="dk1"/>
              </a:solidFill>
              <a:latin typeface="Roboto"/>
              <a:ea typeface="Roboto"/>
              <a:cs typeface="Roboto"/>
              <a:sym typeface="Roboto"/>
            </a:endParaRPr>
          </a:p>
          <a:p>
            <a:pPr indent="0" lvl="0" marL="0" rtl="0" algn="l">
              <a:lnSpc>
                <a:spcPct val="115000"/>
              </a:lnSpc>
              <a:spcBef>
                <a:spcPts val="1200"/>
              </a:spcBef>
              <a:spcAft>
                <a:spcPts val="0"/>
              </a:spcAft>
              <a:buNone/>
            </a:pPr>
            <a:r>
              <a:t/>
            </a:r>
            <a:endParaRPr sz="1400">
              <a:solidFill>
                <a:schemeClr val="dk1"/>
              </a:solidFill>
              <a:latin typeface="Roboto"/>
              <a:ea typeface="Roboto"/>
              <a:cs typeface="Roboto"/>
              <a:sym typeface="Roboto"/>
            </a:endParaRPr>
          </a:p>
          <a:p>
            <a:pPr indent="0" lvl="0" marL="0" rtl="0" algn="l">
              <a:lnSpc>
                <a:spcPct val="115000"/>
              </a:lnSpc>
              <a:spcBef>
                <a:spcPts val="1200"/>
              </a:spcBef>
              <a:spcAft>
                <a:spcPts val="0"/>
              </a:spcAft>
              <a:buNone/>
            </a:pPr>
            <a:r>
              <a:rPr lang="en" sz="1400">
                <a:solidFill>
                  <a:schemeClr val="dk1"/>
                </a:solidFill>
                <a:latin typeface="Roboto"/>
                <a:ea typeface="Roboto"/>
                <a:cs typeface="Roboto"/>
                <a:sym typeface="Roboto"/>
              </a:rPr>
              <a:t>How we can create assignments from this and utilize it in the classroom:</a:t>
            </a:r>
            <a:endParaRPr sz="1400">
              <a:solidFill>
                <a:schemeClr val="dk1"/>
              </a:solidFill>
              <a:latin typeface="Roboto"/>
              <a:ea typeface="Roboto"/>
              <a:cs typeface="Roboto"/>
              <a:sym typeface="Roboto"/>
            </a:endParaRPr>
          </a:p>
          <a:p>
            <a:pPr indent="0" lvl="0" marL="0" rtl="0" algn="l">
              <a:spcBef>
                <a:spcPts val="1200"/>
              </a:spcBef>
              <a:spcAft>
                <a:spcPts val="0"/>
              </a:spcAft>
              <a:buNone/>
            </a:pPr>
            <a:r>
              <a:rPr lang="en">
                <a:solidFill>
                  <a:schemeClr val="dk1"/>
                </a:solidFill>
              </a:rPr>
              <a:t>Students can be tasked with bringing back an artifact from the walk and writing a short paragraph or making a short video talking about it, using the TL</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They could also be tasked with creating videos or photo collages that represent their actual experiences from the Community Walk. You can hang up the collages in your classroom to serve as a constant reminder of the unique cultural identities of your students’ immediate community and the presence/prevalence/relevance of the TL in that community.</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t>They can also be tasked with something as</a:t>
            </a:r>
            <a:r>
              <a:rPr lang="en"/>
              <a:t> “simple” as answering journal reflection questions, which can be answered using the TL or any other language that the students prefer or identify with, as this is more of a cultural exploration and culture-sustaining activity. Alternatively, students could also create videos using the TL or drawings in which they answer these questions in order to make this a multi-modal reflection assignment. In the video they could use the TL as much as possible to give their answers. In the drawings use labels. </a:t>
            </a:r>
            <a:endParaRPr/>
          </a:p>
          <a:p>
            <a:pPr indent="0" lvl="0" marL="0" rtl="0" algn="l">
              <a:spcBef>
                <a:spcPts val="0"/>
              </a:spcBef>
              <a:spcAft>
                <a:spcPts val="0"/>
              </a:spcAft>
              <a:buNone/>
            </a:pPr>
            <a:r>
              <a:t/>
            </a:r>
            <a:endParaRPr/>
          </a:p>
          <a:p>
            <a:pPr indent="0" lvl="0" marL="0" rtl="0" algn="l">
              <a:lnSpc>
                <a:spcPct val="115000"/>
              </a:lnSpc>
              <a:spcBef>
                <a:spcPts val="0"/>
              </a:spcBef>
              <a:spcAft>
                <a:spcPts val="1200"/>
              </a:spcAft>
              <a:buNone/>
            </a:pPr>
            <a:r>
              <a:rPr lang="en" sz="1200">
                <a:solidFill>
                  <a:schemeClr val="dk1"/>
                </a:solidFill>
                <a:latin typeface="Roboto"/>
                <a:ea typeface="Roboto"/>
                <a:cs typeface="Roboto"/>
                <a:sym typeface="Roboto"/>
              </a:rPr>
              <a:t>“</a:t>
            </a:r>
            <a:r>
              <a:rPr lang="en" sz="1200">
                <a:solidFill>
                  <a:schemeClr val="dk1"/>
                </a:solidFill>
                <a:latin typeface="Roboto"/>
                <a:ea typeface="Roboto"/>
                <a:cs typeface="Roboto"/>
                <a:sym typeface="Roboto"/>
              </a:rPr>
              <a:t>How has this impacted their understanding and view of the TL itself?” – do they see more value in learning the TL now? Are they more motivated to learn it? Do they see more of a purpose in learning it after going on the Community Walk and seeing the TL’s use in day-to-day life in their own town/city?</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cddd1e0ffd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2cddd1e0ffd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Noah/Noah and Hannah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Community walks increase cultural awareness.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8246400" y="4245875"/>
            <a:ext cx="897600" cy="897600"/>
          </a:xfrm>
          <a:prstGeom prst="round1Rect">
            <a:avLst>
              <a:gd fmla="val 16667" name="adj"/>
            </a:avLst>
          </a:prstGeom>
          <a:solidFill>
            <a:schemeClr val="lt1">
              <a:alpha val="680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90525" y="1819275"/>
            <a:ext cx="8222100" cy="933600"/>
          </a:xfrm>
          <a:prstGeom prst="rect">
            <a:avLst/>
          </a:prstGeom>
        </p:spPr>
        <p:txBody>
          <a:bodyPr anchorCtr="0" anchor="b"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3" name="Google Shape;13;p2"/>
          <p:cNvSpPr txBox="1"/>
          <p:nvPr>
            <p:ph idx="1" type="subTitle"/>
          </p:nvPr>
        </p:nvSpPr>
        <p:spPr>
          <a:xfrm>
            <a:off x="390525" y="2789130"/>
            <a:ext cx="8222100" cy="4329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sp>
        <p:nvSpPr>
          <p:cNvPr id="14" name="Google Shape;14;p2"/>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4"/>
        </a:solidFill>
      </p:bgPr>
    </p:bg>
    <p:spTree>
      <p:nvGrpSpPr>
        <p:cNvPr id="57" name="Shape 57"/>
        <p:cNvGrpSpPr/>
        <p:nvPr/>
      </p:nvGrpSpPr>
      <p:grpSpPr>
        <a:xfrm>
          <a:off x="0" y="0"/>
          <a:ext cx="0" cy="0"/>
          <a:chOff x="0" y="0"/>
          <a:chExt cx="0" cy="0"/>
        </a:xfrm>
      </p:grpSpPr>
      <p:sp>
        <p:nvSpPr>
          <p:cNvPr id="58" name="Google Shape;58;p11"/>
          <p:cNvSpPr txBox="1"/>
          <p:nvPr>
            <p:ph hasCustomPrompt="1" type="title"/>
          </p:nvPr>
        </p:nvSpPr>
        <p:spPr>
          <a:xfrm>
            <a:off x="475500" y="1258525"/>
            <a:ext cx="82221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dk2"/>
              </a:buClr>
              <a:buSzPts val="12000"/>
              <a:buNone/>
              <a:defRPr sz="12000">
                <a:solidFill>
                  <a:schemeClr val="dk2"/>
                </a:solidFill>
              </a:defRPr>
            </a:lvl1pPr>
            <a:lvl2pPr lvl="1" rtl="0" algn="ctr">
              <a:spcBef>
                <a:spcPts val="0"/>
              </a:spcBef>
              <a:spcAft>
                <a:spcPts val="0"/>
              </a:spcAft>
              <a:buClr>
                <a:schemeClr val="dk2"/>
              </a:buClr>
              <a:buSzPts val="12000"/>
              <a:buNone/>
              <a:defRPr sz="12000">
                <a:solidFill>
                  <a:schemeClr val="dk2"/>
                </a:solidFill>
              </a:defRPr>
            </a:lvl2pPr>
            <a:lvl3pPr lvl="2" rtl="0" algn="ctr">
              <a:spcBef>
                <a:spcPts val="0"/>
              </a:spcBef>
              <a:spcAft>
                <a:spcPts val="0"/>
              </a:spcAft>
              <a:buClr>
                <a:schemeClr val="dk2"/>
              </a:buClr>
              <a:buSzPts val="12000"/>
              <a:buNone/>
              <a:defRPr sz="12000">
                <a:solidFill>
                  <a:schemeClr val="dk2"/>
                </a:solidFill>
              </a:defRPr>
            </a:lvl3pPr>
            <a:lvl4pPr lvl="3" rtl="0" algn="ctr">
              <a:spcBef>
                <a:spcPts val="0"/>
              </a:spcBef>
              <a:spcAft>
                <a:spcPts val="0"/>
              </a:spcAft>
              <a:buClr>
                <a:schemeClr val="dk2"/>
              </a:buClr>
              <a:buSzPts val="12000"/>
              <a:buNone/>
              <a:defRPr sz="12000">
                <a:solidFill>
                  <a:schemeClr val="dk2"/>
                </a:solidFill>
              </a:defRPr>
            </a:lvl4pPr>
            <a:lvl5pPr lvl="4" rtl="0" algn="ctr">
              <a:spcBef>
                <a:spcPts val="0"/>
              </a:spcBef>
              <a:spcAft>
                <a:spcPts val="0"/>
              </a:spcAft>
              <a:buClr>
                <a:schemeClr val="dk2"/>
              </a:buClr>
              <a:buSzPts val="12000"/>
              <a:buNone/>
              <a:defRPr sz="12000">
                <a:solidFill>
                  <a:schemeClr val="dk2"/>
                </a:solidFill>
              </a:defRPr>
            </a:lvl5pPr>
            <a:lvl6pPr lvl="5" rtl="0" algn="ctr">
              <a:spcBef>
                <a:spcPts val="0"/>
              </a:spcBef>
              <a:spcAft>
                <a:spcPts val="0"/>
              </a:spcAft>
              <a:buClr>
                <a:schemeClr val="dk2"/>
              </a:buClr>
              <a:buSzPts val="12000"/>
              <a:buNone/>
              <a:defRPr sz="12000">
                <a:solidFill>
                  <a:schemeClr val="dk2"/>
                </a:solidFill>
              </a:defRPr>
            </a:lvl6pPr>
            <a:lvl7pPr lvl="6" rtl="0" algn="ctr">
              <a:spcBef>
                <a:spcPts val="0"/>
              </a:spcBef>
              <a:spcAft>
                <a:spcPts val="0"/>
              </a:spcAft>
              <a:buClr>
                <a:schemeClr val="dk2"/>
              </a:buClr>
              <a:buSzPts val="12000"/>
              <a:buNone/>
              <a:defRPr sz="12000">
                <a:solidFill>
                  <a:schemeClr val="dk2"/>
                </a:solidFill>
              </a:defRPr>
            </a:lvl7pPr>
            <a:lvl8pPr lvl="7" rtl="0" algn="ctr">
              <a:spcBef>
                <a:spcPts val="0"/>
              </a:spcBef>
              <a:spcAft>
                <a:spcPts val="0"/>
              </a:spcAft>
              <a:buClr>
                <a:schemeClr val="dk2"/>
              </a:buClr>
              <a:buSzPts val="12000"/>
              <a:buNone/>
              <a:defRPr sz="12000">
                <a:solidFill>
                  <a:schemeClr val="dk2"/>
                </a:solidFill>
              </a:defRPr>
            </a:lvl8pPr>
            <a:lvl9pPr lvl="8" rtl="0" algn="ctr">
              <a:spcBef>
                <a:spcPts val="0"/>
              </a:spcBef>
              <a:spcAft>
                <a:spcPts val="0"/>
              </a:spcAft>
              <a:buClr>
                <a:schemeClr val="dk2"/>
              </a:buClr>
              <a:buSzPts val="12000"/>
              <a:buNone/>
              <a:defRPr sz="12000">
                <a:solidFill>
                  <a:schemeClr val="dk2"/>
                </a:solidFill>
              </a:defRPr>
            </a:lvl9pPr>
          </a:lstStyle>
          <a:p>
            <a:r>
              <a:t>xx%</a:t>
            </a:r>
          </a:p>
        </p:txBody>
      </p:sp>
      <p:sp>
        <p:nvSpPr>
          <p:cNvPr id="59" name="Google Shape;59;p11"/>
          <p:cNvSpPr txBox="1"/>
          <p:nvPr>
            <p:ph idx="1" type="body"/>
          </p:nvPr>
        </p:nvSpPr>
        <p:spPr>
          <a:xfrm>
            <a:off x="475500" y="3304625"/>
            <a:ext cx="82221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60" name="Google Shape;60;p11"/>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4"/>
        </a:solidFill>
      </p:bgPr>
    </p:bg>
    <p:spTree>
      <p:nvGrpSpPr>
        <p:cNvPr id="61" name="Shape 61"/>
        <p:cNvGrpSpPr/>
        <p:nvPr/>
      </p:nvGrpSpPr>
      <p:grpSpPr>
        <a:xfrm>
          <a:off x="0" y="0"/>
          <a:ext cx="0" cy="0"/>
          <a:chOff x="0" y="0"/>
          <a:chExt cx="0" cy="0"/>
        </a:xfrm>
      </p:grpSpPr>
      <p:sp>
        <p:nvSpPr>
          <p:cNvPr id="62" name="Google Shape;62;p12"/>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460950" y="2065350"/>
            <a:ext cx="8222100" cy="1012800"/>
          </a:xfrm>
          <a:prstGeom prst="rect">
            <a:avLst/>
          </a:prstGeom>
        </p:spPr>
        <p:txBody>
          <a:bodyPr anchorCtr="0" anchor="ctr" bIns="91425" lIns="91425" spcFirstLastPara="1" rIns="91425" wrap="square" tIns="91425">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17" name="Google Shape;17;p3"/>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2" name="Google Shape;22;p4"/>
          <p:cNvSpPr txBox="1"/>
          <p:nvPr>
            <p:ph idx="1" type="body"/>
          </p:nvPr>
        </p:nvSpPr>
        <p:spPr>
          <a:xfrm>
            <a:off x="471900" y="1919075"/>
            <a:ext cx="8222100" cy="27102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3" name="Google Shape;23;p4"/>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5"/>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8" name="Google Shape;28;p5"/>
          <p:cNvSpPr txBox="1"/>
          <p:nvPr>
            <p:ph idx="1" type="body"/>
          </p:nvPr>
        </p:nvSpPr>
        <p:spPr>
          <a:xfrm>
            <a:off x="471900" y="1919075"/>
            <a:ext cx="3999900" cy="2710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9" name="Google Shape;29;p5"/>
          <p:cNvSpPr txBox="1"/>
          <p:nvPr>
            <p:ph idx="2" type="body"/>
          </p:nvPr>
        </p:nvSpPr>
        <p:spPr>
          <a:xfrm>
            <a:off x="4694250" y="1919075"/>
            <a:ext cx="3999900" cy="2710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0" name="Google Shape;30;p5"/>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6"/>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6"/>
          <p:cNvSpPr txBox="1"/>
          <p:nvPr>
            <p:ph type="title"/>
          </p:nvPr>
        </p:nvSpPr>
        <p:spPr>
          <a:xfrm>
            <a:off x="98250" y="16350"/>
            <a:ext cx="8826600" cy="602700"/>
          </a:xfrm>
          <a:prstGeom prst="rect">
            <a:avLst/>
          </a:prstGeom>
        </p:spPr>
        <p:txBody>
          <a:bodyPr anchorCtr="0" anchor="ctr" bIns="91425" lIns="91425" spcFirstLastPara="1" rIns="91425" wrap="square" tIns="91425">
            <a:norm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35" name="Google Shape;35;p6"/>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sp>
        <p:nvSpPr>
          <p:cNvPr id="37" name="Google Shape;37;p7"/>
          <p:cNvSpPr txBox="1"/>
          <p:nvPr/>
        </p:nvSpPr>
        <p:spPr>
          <a:xfrm flipH="1" rot="10800000">
            <a:off x="3276600" y="25"/>
            <a:ext cx="58674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7"/>
          <p:cNvSpPr txBox="1"/>
          <p:nvPr>
            <p:ph type="title"/>
          </p:nvPr>
        </p:nvSpPr>
        <p:spPr>
          <a:xfrm>
            <a:off x="226078" y="357800"/>
            <a:ext cx="2808000" cy="9534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0" name="Google Shape;40;p7"/>
          <p:cNvSpPr txBox="1"/>
          <p:nvPr>
            <p:ph idx="1" type="body"/>
          </p:nvPr>
        </p:nvSpPr>
        <p:spPr>
          <a:xfrm>
            <a:off x="226075" y="1465800"/>
            <a:ext cx="2808000" cy="31635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
        <p:nvSpPr>
          <p:cNvPr id="41" name="Google Shape;41;p7"/>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2" name="Shape 42"/>
        <p:cNvGrpSpPr/>
        <p:nvPr/>
      </p:nvGrpSpPr>
      <p:grpSpPr>
        <a:xfrm>
          <a:off x="0" y="0"/>
          <a:ext cx="0" cy="0"/>
          <a:chOff x="0" y="0"/>
          <a:chExt cx="0" cy="0"/>
        </a:xfrm>
      </p:grpSpPr>
      <p:sp>
        <p:nvSpPr>
          <p:cNvPr id="43" name="Google Shape;43;p8"/>
          <p:cNvSpPr txBox="1"/>
          <p:nvPr>
            <p:ph type="title"/>
          </p:nvPr>
        </p:nvSpPr>
        <p:spPr>
          <a:xfrm>
            <a:off x="490250" y="488250"/>
            <a:ext cx="62271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p:txBody>
      </p:sp>
      <p:sp>
        <p:nvSpPr>
          <p:cNvPr id="44" name="Google Shape;44;p8"/>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flipH="1">
            <a:off x="0" y="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dk2"/>
              </a:buClr>
              <a:buSzPts val="4200"/>
              <a:buNone/>
              <a:defRPr sz="4200">
                <a:solidFill>
                  <a:schemeClr val="dk2"/>
                </a:solidFill>
              </a:defRPr>
            </a:lvl1pPr>
            <a:lvl2pPr lvl="1" rtl="0" algn="ctr">
              <a:spcBef>
                <a:spcPts val="0"/>
              </a:spcBef>
              <a:spcAft>
                <a:spcPts val="0"/>
              </a:spcAft>
              <a:buClr>
                <a:schemeClr val="dk2"/>
              </a:buClr>
              <a:buSzPts val="4200"/>
              <a:buNone/>
              <a:defRPr sz="4200">
                <a:solidFill>
                  <a:schemeClr val="dk2"/>
                </a:solidFill>
              </a:defRPr>
            </a:lvl2pPr>
            <a:lvl3pPr lvl="2" rtl="0" algn="ctr">
              <a:spcBef>
                <a:spcPts val="0"/>
              </a:spcBef>
              <a:spcAft>
                <a:spcPts val="0"/>
              </a:spcAft>
              <a:buClr>
                <a:schemeClr val="dk2"/>
              </a:buClr>
              <a:buSzPts val="4200"/>
              <a:buNone/>
              <a:defRPr sz="4200">
                <a:solidFill>
                  <a:schemeClr val="dk2"/>
                </a:solidFill>
              </a:defRPr>
            </a:lvl3pPr>
            <a:lvl4pPr lvl="3" rtl="0" algn="ctr">
              <a:spcBef>
                <a:spcPts val="0"/>
              </a:spcBef>
              <a:spcAft>
                <a:spcPts val="0"/>
              </a:spcAft>
              <a:buClr>
                <a:schemeClr val="dk2"/>
              </a:buClr>
              <a:buSzPts val="4200"/>
              <a:buNone/>
              <a:defRPr sz="4200">
                <a:solidFill>
                  <a:schemeClr val="dk2"/>
                </a:solidFill>
              </a:defRPr>
            </a:lvl4pPr>
            <a:lvl5pPr lvl="4" rtl="0" algn="ctr">
              <a:spcBef>
                <a:spcPts val="0"/>
              </a:spcBef>
              <a:spcAft>
                <a:spcPts val="0"/>
              </a:spcAft>
              <a:buClr>
                <a:schemeClr val="dk2"/>
              </a:buClr>
              <a:buSzPts val="4200"/>
              <a:buNone/>
              <a:defRPr sz="4200">
                <a:solidFill>
                  <a:schemeClr val="dk2"/>
                </a:solidFill>
              </a:defRPr>
            </a:lvl5pPr>
            <a:lvl6pPr lvl="5" rtl="0" algn="ctr">
              <a:spcBef>
                <a:spcPts val="0"/>
              </a:spcBef>
              <a:spcAft>
                <a:spcPts val="0"/>
              </a:spcAft>
              <a:buClr>
                <a:schemeClr val="dk2"/>
              </a:buClr>
              <a:buSzPts val="4200"/>
              <a:buNone/>
              <a:defRPr sz="4200">
                <a:solidFill>
                  <a:schemeClr val="dk2"/>
                </a:solidFill>
              </a:defRPr>
            </a:lvl6pPr>
            <a:lvl7pPr lvl="6" rtl="0" algn="ctr">
              <a:spcBef>
                <a:spcPts val="0"/>
              </a:spcBef>
              <a:spcAft>
                <a:spcPts val="0"/>
              </a:spcAft>
              <a:buClr>
                <a:schemeClr val="dk2"/>
              </a:buClr>
              <a:buSzPts val="4200"/>
              <a:buNone/>
              <a:defRPr sz="4200">
                <a:solidFill>
                  <a:schemeClr val="dk2"/>
                </a:solidFill>
              </a:defRPr>
            </a:lvl7pPr>
            <a:lvl8pPr lvl="7" rtl="0" algn="ctr">
              <a:spcBef>
                <a:spcPts val="0"/>
              </a:spcBef>
              <a:spcAft>
                <a:spcPts val="0"/>
              </a:spcAft>
              <a:buClr>
                <a:schemeClr val="dk2"/>
              </a:buClr>
              <a:buSzPts val="4200"/>
              <a:buNone/>
              <a:defRPr sz="4200">
                <a:solidFill>
                  <a:schemeClr val="dk2"/>
                </a:solidFill>
              </a:defRPr>
            </a:lvl8pPr>
            <a:lvl9pPr lvl="8" rtl="0" algn="ctr">
              <a:spcBef>
                <a:spcPts val="0"/>
              </a:spcBef>
              <a:spcAft>
                <a:spcPts val="0"/>
              </a:spcAft>
              <a:buClr>
                <a:schemeClr val="dk2"/>
              </a:buClr>
              <a:buSzPts val="4200"/>
              <a:buNone/>
              <a:defRPr sz="4200">
                <a:solidFill>
                  <a:schemeClr val="dk2"/>
                </a:solidFill>
              </a:defRPr>
            </a:lvl9pPr>
          </a:lstStyle>
          <a:p/>
        </p:txBody>
      </p:sp>
      <p:sp>
        <p:nvSpPr>
          <p:cNvPr id="49" name="Google Shape;49;p9"/>
          <p:cNvSpPr txBox="1"/>
          <p:nvPr>
            <p:ph idx="1" type="subTitle"/>
          </p:nvPr>
        </p:nvSpPr>
        <p:spPr>
          <a:xfrm>
            <a:off x="265500" y="2779467"/>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17500" lvl="2" marL="1371600" rtl="0">
              <a:spcBef>
                <a:spcPts val="0"/>
              </a:spcBef>
              <a:spcAft>
                <a:spcPts val="0"/>
              </a:spcAft>
              <a:buClr>
                <a:schemeClr val="lt1"/>
              </a:buClr>
              <a:buSzPts val="1400"/>
              <a:buChar char="■"/>
              <a:defRPr>
                <a:solidFill>
                  <a:schemeClr val="lt1"/>
                </a:solidFill>
              </a:defRPr>
            </a:lvl3pPr>
            <a:lvl4pPr indent="-317500" lvl="3" marL="1828800" rtl="0">
              <a:spcBef>
                <a:spcPts val="0"/>
              </a:spcBef>
              <a:spcAft>
                <a:spcPts val="0"/>
              </a:spcAft>
              <a:buClr>
                <a:schemeClr val="lt1"/>
              </a:buClr>
              <a:buSzPts val="1400"/>
              <a:buChar char="●"/>
              <a:defRPr>
                <a:solidFill>
                  <a:schemeClr val="lt1"/>
                </a:solidFill>
              </a:defRPr>
            </a:lvl4pPr>
            <a:lvl5pPr indent="-317500" lvl="4" marL="2286000" rtl="0">
              <a:spcBef>
                <a:spcPts val="0"/>
              </a:spcBef>
              <a:spcAft>
                <a:spcPts val="0"/>
              </a:spcAft>
              <a:buClr>
                <a:schemeClr val="lt1"/>
              </a:buClr>
              <a:buSzPts val="1400"/>
              <a:buChar char="○"/>
              <a:defRPr>
                <a:solidFill>
                  <a:schemeClr val="lt1"/>
                </a:solidFill>
              </a:defRPr>
            </a:lvl5pPr>
            <a:lvl6pPr indent="-317500" lvl="5" marL="2743200" rtl="0">
              <a:spcBef>
                <a:spcPts val="0"/>
              </a:spcBef>
              <a:spcAft>
                <a:spcPts val="0"/>
              </a:spcAft>
              <a:buClr>
                <a:schemeClr val="lt1"/>
              </a:buClr>
              <a:buSzPts val="1400"/>
              <a:buChar char="■"/>
              <a:defRPr>
                <a:solidFill>
                  <a:schemeClr val="lt1"/>
                </a:solidFill>
              </a:defRPr>
            </a:lvl6pPr>
            <a:lvl7pPr indent="-317500" lvl="6" marL="3200400" rtl="0">
              <a:spcBef>
                <a:spcPts val="0"/>
              </a:spcBef>
              <a:spcAft>
                <a:spcPts val="0"/>
              </a:spcAft>
              <a:buClr>
                <a:schemeClr val="lt1"/>
              </a:buClr>
              <a:buSzPts val="1400"/>
              <a:buChar char="●"/>
              <a:defRPr>
                <a:solidFill>
                  <a:schemeClr val="lt1"/>
                </a:solidFill>
              </a:defRPr>
            </a:lvl7pPr>
            <a:lvl8pPr indent="-317500" lvl="7" marL="3657600" rtl="0">
              <a:spcBef>
                <a:spcPts val="0"/>
              </a:spcBef>
              <a:spcAft>
                <a:spcPts val="0"/>
              </a:spcAft>
              <a:buClr>
                <a:schemeClr val="lt1"/>
              </a:buClr>
              <a:buSzPts val="1400"/>
              <a:buChar char="○"/>
              <a:defRPr>
                <a:solidFill>
                  <a:schemeClr val="lt1"/>
                </a:solidFill>
              </a:defRPr>
            </a:lvl8pPr>
            <a:lvl9pPr indent="-317500" lvl="8" marL="4114800" rtl="0">
              <a:spcBef>
                <a:spcPts val="0"/>
              </a:spcBef>
              <a:spcAft>
                <a:spcPts val="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10"/>
          <p:cNvSpPr txBox="1"/>
          <p:nvPr/>
        </p:nvSpPr>
        <p:spPr>
          <a:xfrm flipH="1" rot="10800000">
            <a:off x="0" y="0"/>
            <a:ext cx="9144000" cy="4695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0"/>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0"/>
          <p:cNvSpPr txBox="1"/>
          <p:nvPr>
            <p:ph idx="1" type="body"/>
          </p:nvPr>
        </p:nvSpPr>
        <p:spPr>
          <a:xfrm>
            <a:off x="57150" y="4696825"/>
            <a:ext cx="8382000" cy="4467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Clr>
                <a:schemeClr val="lt1"/>
              </a:buClr>
              <a:buSzPts val="1200"/>
              <a:buNone/>
              <a:defRPr sz="1200">
                <a:solidFill>
                  <a:schemeClr val="lt1"/>
                </a:solidFill>
              </a:defRPr>
            </a:lvl1pPr>
          </a:lstStyle>
          <a:p/>
        </p:txBody>
      </p:sp>
      <p:sp>
        <p:nvSpPr>
          <p:cNvPr id="56" name="Google Shape;56;p10"/>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terial">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rmAutofit/>
          </a:bodyPr>
          <a:lstStyle>
            <a:lvl1pPr lvl="0"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p:txBody>
      </p:sp>
      <p:sp>
        <p:nvSpPr>
          <p:cNvPr id="7" name="Google Shape;7;p1"/>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indent="-317500" lvl="1" marL="9144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2pPr>
            <a:lvl3pPr indent="-317500" lvl="2" marL="13716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3pPr>
            <a:lvl4pPr indent="-317500" lvl="3" marL="18288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4pPr>
            <a:lvl5pPr indent="-317500" lvl="4" marL="22860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5pPr>
            <a:lvl6pPr indent="-317500" lvl="5" marL="27432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6pPr>
            <a:lvl7pPr indent="-317500" lvl="6" marL="32004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7pPr>
            <a:lvl8pPr indent="-317500" lvl="7" marL="36576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8pPr>
            <a:lvl9pPr indent="-317500" lvl="8" marL="41148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9pPr>
          </a:lstStyle>
          <a:p/>
        </p:txBody>
      </p:sp>
      <p:sp>
        <p:nvSpPr>
          <p:cNvPr id="8" name="Google Shape;8;p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lt2"/>
                </a:solidFill>
                <a:latin typeface="Roboto"/>
                <a:ea typeface="Roboto"/>
                <a:cs typeface="Roboto"/>
                <a:sym typeface="Roboto"/>
              </a:defRPr>
            </a:lvl1pPr>
            <a:lvl2pPr lvl="1" rtl="0" algn="r">
              <a:buNone/>
              <a:defRPr sz="1000">
                <a:solidFill>
                  <a:schemeClr val="lt2"/>
                </a:solidFill>
                <a:latin typeface="Roboto"/>
                <a:ea typeface="Roboto"/>
                <a:cs typeface="Roboto"/>
                <a:sym typeface="Roboto"/>
              </a:defRPr>
            </a:lvl2pPr>
            <a:lvl3pPr lvl="2" rtl="0" algn="r">
              <a:buNone/>
              <a:defRPr sz="1000">
                <a:solidFill>
                  <a:schemeClr val="lt2"/>
                </a:solidFill>
                <a:latin typeface="Roboto"/>
                <a:ea typeface="Roboto"/>
                <a:cs typeface="Roboto"/>
                <a:sym typeface="Roboto"/>
              </a:defRPr>
            </a:lvl3pPr>
            <a:lvl4pPr lvl="3" rtl="0" algn="r">
              <a:buNone/>
              <a:defRPr sz="1000">
                <a:solidFill>
                  <a:schemeClr val="lt2"/>
                </a:solidFill>
                <a:latin typeface="Roboto"/>
                <a:ea typeface="Roboto"/>
                <a:cs typeface="Roboto"/>
                <a:sym typeface="Roboto"/>
              </a:defRPr>
            </a:lvl4pPr>
            <a:lvl5pPr lvl="4" rtl="0" algn="r">
              <a:buNone/>
              <a:defRPr sz="1000">
                <a:solidFill>
                  <a:schemeClr val="lt2"/>
                </a:solidFill>
                <a:latin typeface="Roboto"/>
                <a:ea typeface="Roboto"/>
                <a:cs typeface="Roboto"/>
                <a:sym typeface="Roboto"/>
              </a:defRPr>
            </a:lvl5pPr>
            <a:lvl6pPr lvl="5" rtl="0" algn="r">
              <a:buNone/>
              <a:defRPr sz="1000">
                <a:solidFill>
                  <a:schemeClr val="lt2"/>
                </a:solidFill>
                <a:latin typeface="Roboto"/>
                <a:ea typeface="Roboto"/>
                <a:cs typeface="Roboto"/>
                <a:sym typeface="Roboto"/>
              </a:defRPr>
            </a:lvl6pPr>
            <a:lvl7pPr lvl="6" rtl="0" algn="r">
              <a:buNone/>
              <a:defRPr sz="1000">
                <a:solidFill>
                  <a:schemeClr val="lt2"/>
                </a:solidFill>
                <a:latin typeface="Roboto"/>
                <a:ea typeface="Roboto"/>
                <a:cs typeface="Roboto"/>
                <a:sym typeface="Roboto"/>
              </a:defRPr>
            </a:lvl7pPr>
            <a:lvl8pPr lvl="7" rtl="0" algn="r">
              <a:buNone/>
              <a:defRPr sz="1000">
                <a:solidFill>
                  <a:schemeClr val="lt2"/>
                </a:solidFill>
                <a:latin typeface="Roboto"/>
                <a:ea typeface="Roboto"/>
                <a:cs typeface="Roboto"/>
                <a:sym typeface="Roboto"/>
              </a:defRPr>
            </a:lvl8pPr>
            <a:lvl9pPr lvl="8" rtl="0" algn="r">
              <a:buNone/>
              <a:defRPr sz="1000">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0.jpg"/><Relationship Id="rId4" Type="http://schemas.openxmlformats.org/officeDocument/2006/relationships/image" Target="../media/image9.jpg"/><Relationship Id="rId5"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hyperlink" Target="http://drive.google.com/file/d/135EH0oQHt_kIVxkQMbAKlHbWuM7agKvP/view" TargetMode="External"/><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3"/>
          <p:cNvSpPr txBox="1"/>
          <p:nvPr>
            <p:ph type="ctrTitle"/>
          </p:nvPr>
        </p:nvSpPr>
        <p:spPr>
          <a:xfrm>
            <a:off x="376325" y="-45575"/>
            <a:ext cx="8222100" cy="2656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sz="3800"/>
              <a:t>Why every teacher should go on a Community Walk:</a:t>
            </a:r>
            <a:r>
              <a:rPr lang="en" sz="4200"/>
              <a:t> </a:t>
            </a:r>
            <a:endParaRPr sz="4200"/>
          </a:p>
          <a:p>
            <a:pPr indent="0" lvl="0" marL="0" rtl="0" algn="l">
              <a:spcBef>
                <a:spcPts val="0"/>
              </a:spcBef>
              <a:spcAft>
                <a:spcPts val="0"/>
              </a:spcAft>
              <a:buNone/>
            </a:pPr>
            <a:r>
              <a:t/>
            </a:r>
            <a:endParaRPr/>
          </a:p>
        </p:txBody>
      </p:sp>
      <p:sp>
        <p:nvSpPr>
          <p:cNvPr id="68" name="Google Shape;68;p13"/>
          <p:cNvSpPr txBox="1"/>
          <p:nvPr>
            <p:ph idx="1" type="subTitle"/>
          </p:nvPr>
        </p:nvSpPr>
        <p:spPr>
          <a:xfrm>
            <a:off x="2301750" y="3753000"/>
            <a:ext cx="4540500" cy="851400"/>
          </a:xfrm>
          <a:prstGeom prst="rect">
            <a:avLst/>
          </a:prstGeom>
        </p:spPr>
        <p:txBody>
          <a:bodyPr anchorCtr="0" anchor="t" bIns="91425" lIns="91425" spcFirstLastPara="1" rIns="91425" wrap="square" tIns="91425">
            <a:noAutofit/>
          </a:bodyPr>
          <a:lstStyle/>
          <a:p>
            <a:pPr indent="0" lvl="0" marL="0" rtl="0" algn="ctr">
              <a:lnSpc>
                <a:spcPct val="80000"/>
              </a:lnSpc>
              <a:spcBef>
                <a:spcPts val="0"/>
              </a:spcBef>
              <a:spcAft>
                <a:spcPts val="0"/>
              </a:spcAft>
              <a:buSzPts val="605"/>
              <a:buNone/>
            </a:pPr>
            <a:r>
              <a:rPr lang="en" sz="1790"/>
              <a:t>Hannah Fulmer and Noah Bachmann</a:t>
            </a:r>
            <a:endParaRPr sz="1790"/>
          </a:p>
          <a:p>
            <a:pPr indent="0" lvl="0" marL="0" rtl="0" algn="ctr">
              <a:lnSpc>
                <a:spcPct val="80000"/>
              </a:lnSpc>
              <a:spcBef>
                <a:spcPts val="0"/>
              </a:spcBef>
              <a:spcAft>
                <a:spcPts val="0"/>
              </a:spcAft>
              <a:buSzPts val="605"/>
              <a:buNone/>
            </a:pPr>
            <a:r>
              <a:t/>
            </a:r>
            <a:endParaRPr sz="1390"/>
          </a:p>
          <a:p>
            <a:pPr indent="0" lvl="0" marL="0" rtl="0" algn="ctr">
              <a:lnSpc>
                <a:spcPct val="80000"/>
              </a:lnSpc>
              <a:spcBef>
                <a:spcPts val="0"/>
              </a:spcBef>
              <a:spcAft>
                <a:spcPts val="0"/>
              </a:spcAft>
              <a:buSzPts val="605"/>
              <a:buNone/>
            </a:pPr>
            <a:r>
              <a:rPr lang="en" sz="1390"/>
              <a:t>Undergraduate students in the MSU Teacher Preparation Program</a:t>
            </a:r>
            <a:endParaRPr sz="1390"/>
          </a:p>
        </p:txBody>
      </p:sp>
      <p:sp>
        <p:nvSpPr>
          <p:cNvPr id="69" name="Google Shape;69;p13"/>
          <p:cNvSpPr txBox="1"/>
          <p:nvPr/>
        </p:nvSpPr>
        <p:spPr>
          <a:xfrm>
            <a:off x="376325" y="1880100"/>
            <a:ext cx="5966100" cy="138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Roboto"/>
                <a:ea typeface="Roboto"/>
                <a:cs typeface="Roboto"/>
                <a:sym typeface="Roboto"/>
              </a:rPr>
              <a:t>A reflection on community engagement for world language teachers</a:t>
            </a:r>
            <a:endParaRPr sz="100">
              <a:solidFill>
                <a:schemeClr val="lt1"/>
              </a:solidFill>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2"/>
          <p:cNvSpPr txBox="1"/>
          <p:nvPr>
            <p:ph type="title"/>
          </p:nvPr>
        </p:nvSpPr>
        <p:spPr>
          <a:xfrm>
            <a:off x="460950" y="2065350"/>
            <a:ext cx="8222100" cy="1012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Questions or comments?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3"/>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References</a:t>
            </a:r>
            <a:endParaRPr/>
          </a:p>
        </p:txBody>
      </p:sp>
      <p:sp>
        <p:nvSpPr>
          <p:cNvPr id="148" name="Google Shape;148;p23"/>
          <p:cNvSpPr txBox="1"/>
          <p:nvPr>
            <p:ph idx="1" type="body"/>
          </p:nvPr>
        </p:nvSpPr>
        <p:spPr>
          <a:xfrm>
            <a:off x="471900" y="1919075"/>
            <a:ext cx="8222100" cy="2710200"/>
          </a:xfrm>
          <a:prstGeom prst="rect">
            <a:avLst/>
          </a:prstGeom>
        </p:spPr>
        <p:txBody>
          <a:bodyPr anchorCtr="0" anchor="t" bIns="91425" lIns="91425" spcFirstLastPara="1" rIns="91425" wrap="square" tIns="91425">
            <a:normAutofit/>
          </a:bodyPr>
          <a:lstStyle/>
          <a:p>
            <a:pPr indent="-457200" lvl="0" marL="457200" rtl="0" algn="l">
              <a:lnSpc>
                <a:spcPct val="200000"/>
              </a:lnSpc>
              <a:spcBef>
                <a:spcPts val="0"/>
              </a:spcBef>
              <a:spcAft>
                <a:spcPts val="0"/>
              </a:spcAft>
              <a:buNone/>
            </a:pPr>
            <a:r>
              <a:rPr lang="en" sz="1200">
                <a:solidFill>
                  <a:srgbClr val="000000"/>
                </a:solidFill>
              </a:rPr>
              <a:t>Dörnyei, Z. (1994). Motivation and motivating in the foreign language classroom. </a:t>
            </a:r>
            <a:r>
              <a:rPr i="1" lang="en" sz="1200">
                <a:solidFill>
                  <a:srgbClr val="000000"/>
                </a:solidFill>
              </a:rPr>
              <a:t>The Modern Language Journal</a:t>
            </a:r>
            <a:r>
              <a:rPr lang="en" sz="1200">
                <a:solidFill>
                  <a:srgbClr val="000000"/>
                </a:solidFill>
              </a:rPr>
              <a:t>, </a:t>
            </a:r>
            <a:r>
              <a:rPr i="1" lang="en" sz="1200">
                <a:solidFill>
                  <a:srgbClr val="000000"/>
                </a:solidFill>
              </a:rPr>
              <a:t>78</a:t>
            </a:r>
            <a:r>
              <a:rPr lang="en" sz="1200">
                <a:solidFill>
                  <a:srgbClr val="000000"/>
                </a:solidFill>
              </a:rPr>
              <a:t>(3), 273. https://doi.org/10.2307/330107</a:t>
            </a:r>
            <a:endParaRPr sz="1200">
              <a:solidFill>
                <a:srgbClr val="000000"/>
              </a:solidFill>
            </a:endParaRPr>
          </a:p>
          <a:p>
            <a:pPr indent="-457200" lvl="0" marL="457200" rtl="0" algn="l">
              <a:lnSpc>
                <a:spcPct val="200000"/>
              </a:lnSpc>
              <a:spcBef>
                <a:spcPts val="0"/>
              </a:spcBef>
              <a:spcAft>
                <a:spcPts val="0"/>
              </a:spcAft>
              <a:buNone/>
            </a:pPr>
            <a:r>
              <a:rPr lang="en" sz="1200">
                <a:solidFill>
                  <a:srgbClr val="000000"/>
                </a:solidFill>
              </a:rPr>
              <a:t>Guilloteaux, M. J., &amp; Dörnyei, Z. (2008). Motivating Language Learners: A classroom‐oriented investigation of the effects of motivational strategies on student motivation. </a:t>
            </a:r>
            <a:r>
              <a:rPr i="1" lang="en" sz="1200">
                <a:solidFill>
                  <a:srgbClr val="000000"/>
                </a:solidFill>
              </a:rPr>
              <a:t>TESOL Quarterly</a:t>
            </a:r>
            <a:r>
              <a:rPr lang="en" sz="1200">
                <a:solidFill>
                  <a:srgbClr val="000000"/>
                </a:solidFill>
              </a:rPr>
              <a:t>, </a:t>
            </a:r>
            <a:r>
              <a:rPr i="1" lang="en" sz="1200">
                <a:solidFill>
                  <a:srgbClr val="000000"/>
                </a:solidFill>
              </a:rPr>
              <a:t>42</a:t>
            </a:r>
            <a:r>
              <a:rPr lang="en" sz="1200">
                <a:solidFill>
                  <a:srgbClr val="000000"/>
                </a:solidFill>
              </a:rPr>
              <a:t>(1), 55–77. https://doi.org/10.1002/j.1545-7249.2008.tb00207.x</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4"/>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Speaker Introductions</a:t>
            </a:r>
            <a:endParaRPr/>
          </a:p>
        </p:txBody>
      </p:sp>
      <p:sp>
        <p:nvSpPr>
          <p:cNvPr id="75" name="Google Shape;75;p14"/>
          <p:cNvSpPr txBox="1"/>
          <p:nvPr>
            <p:ph idx="1" type="body"/>
          </p:nvPr>
        </p:nvSpPr>
        <p:spPr>
          <a:xfrm>
            <a:off x="471900" y="1919075"/>
            <a:ext cx="3999900" cy="2710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600">
                <a:solidFill>
                  <a:srgbClr val="000000"/>
                </a:solidFill>
              </a:rPr>
              <a:t>Hannah</a:t>
            </a:r>
            <a:endParaRPr sz="1600">
              <a:solidFill>
                <a:srgbClr val="000000"/>
              </a:solidFill>
            </a:endParaRPr>
          </a:p>
          <a:p>
            <a:pPr indent="-317500" lvl="0" marL="457200" rtl="0" algn="l">
              <a:lnSpc>
                <a:spcPct val="150000"/>
              </a:lnSpc>
              <a:spcBef>
                <a:spcPts val="1200"/>
              </a:spcBef>
              <a:spcAft>
                <a:spcPts val="0"/>
              </a:spcAft>
              <a:buClr>
                <a:srgbClr val="000000"/>
              </a:buClr>
              <a:buSzPts val="1400"/>
              <a:buChar char="●"/>
            </a:pPr>
            <a:r>
              <a:rPr lang="en">
                <a:solidFill>
                  <a:srgbClr val="000000"/>
                </a:solidFill>
              </a:rPr>
              <a:t>Spanish Major</a:t>
            </a:r>
            <a:endParaRPr>
              <a:solidFill>
                <a:srgbClr val="000000"/>
              </a:solidFill>
            </a:endParaRPr>
          </a:p>
          <a:p>
            <a:pPr indent="-317500" lvl="0" marL="457200" rtl="0" algn="l">
              <a:lnSpc>
                <a:spcPct val="150000"/>
              </a:lnSpc>
              <a:spcBef>
                <a:spcPts val="0"/>
              </a:spcBef>
              <a:spcAft>
                <a:spcPts val="0"/>
              </a:spcAft>
              <a:buClr>
                <a:srgbClr val="000000"/>
              </a:buClr>
              <a:buSzPts val="1400"/>
              <a:buChar char="●"/>
            </a:pPr>
            <a:r>
              <a:rPr lang="en">
                <a:solidFill>
                  <a:srgbClr val="000000"/>
                </a:solidFill>
              </a:rPr>
              <a:t>4th year student at MSU</a:t>
            </a:r>
            <a:endParaRPr>
              <a:solidFill>
                <a:srgbClr val="000000"/>
              </a:solidFill>
            </a:endParaRPr>
          </a:p>
          <a:p>
            <a:pPr indent="-317500" lvl="0" marL="457200" rtl="0" algn="l">
              <a:lnSpc>
                <a:spcPct val="150000"/>
              </a:lnSpc>
              <a:spcBef>
                <a:spcPts val="0"/>
              </a:spcBef>
              <a:spcAft>
                <a:spcPts val="0"/>
              </a:spcAft>
              <a:buClr>
                <a:srgbClr val="000000"/>
              </a:buClr>
              <a:buSzPts val="1400"/>
              <a:buChar char="●"/>
            </a:pPr>
            <a:r>
              <a:rPr lang="en">
                <a:solidFill>
                  <a:srgbClr val="000000"/>
                </a:solidFill>
              </a:rPr>
              <a:t>Future World Language Teacher</a:t>
            </a:r>
            <a:endParaRPr>
              <a:solidFill>
                <a:srgbClr val="000000"/>
              </a:solidFill>
            </a:endParaRPr>
          </a:p>
          <a:p>
            <a:pPr indent="-317500" lvl="0" marL="457200" rtl="0" algn="l">
              <a:lnSpc>
                <a:spcPct val="150000"/>
              </a:lnSpc>
              <a:spcBef>
                <a:spcPts val="0"/>
              </a:spcBef>
              <a:spcAft>
                <a:spcPts val="0"/>
              </a:spcAft>
              <a:buClr>
                <a:srgbClr val="000000"/>
              </a:buClr>
              <a:buSzPts val="1400"/>
              <a:buChar char="●"/>
            </a:pPr>
            <a:r>
              <a:rPr lang="en">
                <a:solidFill>
                  <a:srgbClr val="000000"/>
                </a:solidFill>
              </a:rPr>
              <a:t>Going to teach in Spain next year</a:t>
            </a:r>
            <a:endParaRPr>
              <a:solidFill>
                <a:srgbClr val="000000"/>
              </a:solidFill>
            </a:endParaRPr>
          </a:p>
        </p:txBody>
      </p:sp>
      <p:sp>
        <p:nvSpPr>
          <p:cNvPr id="76" name="Google Shape;76;p14"/>
          <p:cNvSpPr txBox="1"/>
          <p:nvPr>
            <p:ph idx="2" type="body"/>
          </p:nvPr>
        </p:nvSpPr>
        <p:spPr>
          <a:xfrm>
            <a:off x="4694250" y="1919075"/>
            <a:ext cx="3999900" cy="2710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600">
                <a:solidFill>
                  <a:srgbClr val="000000"/>
                </a:solidFill>
              </a:rPr>
              <a:t>Noah</a:t>
            </a:r>
            <a:endParaRPr sz="1600">
              <a:solidFill>
                <a:srgbClr val="000000"/>
              </a:solidFill>
            </a:endParaRPr>
          </a:p>
          <a:p>
            <a:pPr indent="-317500" lvl="0" marL="457200" rtl="0" algn="l">
              <a:lnSpc>
                <a:spcPct val="150000"/>
              </a:lnSpc>
              <a:spcBef>
                <a:spcPts val="1200"/>
              </a:spcBef>
              <a:spcAft>
                <a:spcPts val="0"/>
              </a:spcAft>
              <a:buClr>
                <a:srgbClr val="000000"/>
              </a:buClr>
              <a:buSzPts val="1400"/>
              <a:buChar char="●"/>
            </a:pPr>
            <a:r>
              <a:rPr lang="en">
                <a:solidFill>
                  <a:srgbClr val="000000"/>
                </a:solidFill>
              </a:rPr>
              <a:t>Spanish Major, TESOL (Teaching English to Speakers of Other Languages) Minor</a:t>
            </a:r>
            <a:endParaRPr>
              <a:solidFill>
                <a:srgbClr val="000000"/>
              </a:solidFill>
            </a:endParaRPr>
          </a:p>
          <a:p>
            <a:pPr indent="-317500" lvl="0" marL="457200" rtl="0" algn="l">
              <a:lnSpc>
                <a:spcPct val="150000"/>
              </a:lnSpc>
              <a:spcBef>
                <a:spcPts val="0"/>
              </a:spcBef>
              <a:spcAft>
                <a:spcPts val="0"/>
              </a:spcAft>
              <a:buClr>
                <a:srgbClr val="000000"/>
              </a:buClr>
              <a:buSzPts val="1400"/>
              <a:buChar char="●"/>
            </a:pPr>
            <a:r>
              <a:rPr lang="en">
                <a:solidFill>
                  <a:srgbClr val="000000"/>
                </a:solidFill>
              </a:rPr>
              <a:t>4th year student at MSU</a:t>
            </a:r>
            <a:endParaRPr>
              <a:solidFill>
                <a:srgbClr val="000000"/>
              </a:solidFill>
            </a:endParaRPr>
          </a:p>
          <a:p>
            <a:pPr indent="-317500" lvl="0" marL="457200" rtl="0" algn="l">
              <a:lnSpc>
                <a:spcPct val="150000"/>
              </a:lnSpc>
              <a:spcBef>
                <a:spcPts val="0"/>
              </a:spcBef>
              <a:spcAft>
                <a:spcPts val="0"/>
              </a:spcAft>
              <a:buClr>
                <a:srgbClr val="000000"/>
              </a:buClr>
              <a:buSzPts val="1400"/>
              <a:buChar char="●"/>
            </a:pPr>
            <a:r>
              <a:rPr lang="en">
                <a:solidFill>
                  <a:srgbClr val="000000"/>
                </a:solidFill>
              </a:rPr>
              <a:t>Future World Language/ESL Teacher</a:t>
            </a:r>
            <a:endParaRPr/>
          </a:p>
        </p:txBody>
      </p:sp>
      <p:sp>
        <p:nvSpPr>
          <p:cNvPr id="77" name="Google Shape;77;p14"/>
          <p:cNvSpPr txBox="1"/>
          <p:nvPr/>
        </p:nvSpPr>
        <p:spPr>
          <a:xfrm>
            <a:off x="471900" y="3920150"/>
            <a:ext cx="6380700" cy="109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latin typeface="Roboto"/>
                <a:ea typeface="Roboto"/>
                <a:cs typeface="Roboto"/>
                <a:sym typeface="Roboto"/>
              </a:rPr>
              <a:t>Current teaching experiences:</a:t>
            </a:r>
            <a:endParaRPr sz="1600">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Instructors for the Okemos World Language Program, 2023-2024</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Assistant teachers in local high school Spanish classroom</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Noah: Assistant teacher in a high school ESL classroom</a:t>
            </a:r>
            <a:endParaRPr>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5"/>
          <p:cNvSpPr txBox="1"/>
          <p:nvPr>
            <p:ph type="title"/>
          </p:nvPr>
        </p:nvSpPr>
        <p:spPr>
          <a:xfrm>
            <a:off x="460950" y="389400"/>
            <a:ext cx="8222100" cy="43647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SzPts val="990"/>
              <a:buNone/>
            </a:pPr>
            <a:r>
              <a:rPr lang="en" sz="3180"/>
              <a:t>Are you a…</a:t>
            </a:r>
            <a:endParaRPr sz="3180"/>
          </a:p>
          <a:p>
            <a:pPr indent="-373380" lvl="0" marL="457200" rtl="0" algn="l">
              <a:lnSpc>
                <a:spcPct val="115000"/>
              </a:lnSpc>
              <a:spcBef>
                <a:spcPts val="0"/>
              </a:spcBef>
              <a:spcAft>
                <a:spcPts val="0"/>
              </a:spcAft>
              <a:buSzPts val="2280"/>
              <a:buAutoNum type="arabicPeriod"/>
            </a:pPr>
            <a:r>
              <a:rPr lang="en" sz="2280"/>
              <a:t>T</a:t>
            </a:r>
            <a:r>
              <a:rPr lang="en" sz="2280"/>
              <a:t>eacher who wants to help their students gain more cultural awareness regarding their immediate community?</a:t>
            </a:r>
            <a:endParaRPr sz="2280"/>
          </a:p>
          <a:p>
            <a:pPr indent="0" lvl="0" marL="0" rtl="0" algn="l">
              <a:lnSpc>
                <a:spcPct val="115000"/>
              </a:lnSpc>
              <a:spcBef>
                <a:spcPts val="0"/>
              </a:spcBef>
              <a:spcAft>
                <a:spcPts val="0"/>
              </a:spcAft>
              <a:buNone/>
            </a:pPr>
            <a:r>
              <a:t/>
            </a:r>
            <a:endParaRPr sz="2280"/>
          </a:p>
          <a:p>
            <a:pPr indent="-373380" lvl="0" marL="457200" rtl="0" algn="l">
              <a:lnSpc>
                <a:spcPct val="115000"/>
              </a:lnSpc>
              <a:spcBef>
                <a:spcPts val="0"/>
              </a:spcBef>
              <a:spcAft>
                <a:spcPts val="0"/>
              </a:spcAft>
              <a:buSzPts val="2280"/>
              <a:buAutoNum type="arabicPeriod"/>
            </a:pPr>
            <a:r>
              <a:rPr lang="en" sz="2280"/>
              <a:t>World language (WL) teacher and want to help your students see the relevance and value in learning the target language (TL) of your classroom?</a:t>
            </a:r>
            <a:endParaRPr sz="2280"/>
          </a:p>
          <a:p>
            <a:pPr indent="0" lvl="0" marL="0" rtl="0" algn="l">
              <a:lnSpc>
                <a:spcPct val="115000"/>
              </a:lnSpc>
              <a:spcBef>
                <a:spcPts val="0"/>
              </a:spcBef>
              <a:spcAft>
                <a:spcPts val="0"/>
              </a:spcAft>
              <a:buNone/>
            </a:pPr>
            <a:r>
              <a:t/>
            </a:r>
            <a:endParaRPr sz="2280"/>
          </a:p>
          <a:p>
            <a:pPr indent="-373380" lvl="0" marL="457200" rtl="0" algn="l">
              <a:lnSpc>
                <a:spcPct val="115000"/>
              </a:lnSpc>
              <a:spcBef>
                <a:spcPts val="0"/>
              </a:spcBef>
              <a:spcAft>
                <a:spcPts val="0"/>
              </a:spcAft>
              <a:buSzPts val="2280"/>
              <a:buAutoNum type="arabicPeriod"/>
            </a:pPr>
            <a:r>
              <a:rPr lang="en" sz="2280"/>
              <a:t>Teacher who wants to make their course content more culturally relevant and sustaining?</a:t>
            </a:r>
            <a:endParaRPr sz="228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6"/>
          <p:cNvSpPr txBox="1"/>
          <p:nvPr>
            <p:ph type="title"/>
          </p:nvPr>
        </p:nvSpPr>
        <p:spPr>
          <a:xfrm>
            <a:off x="460950" y="72657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What is a Community Walk?</a:t>
            </a:r>
            <a:endParaRPr/>
          </a:p>
        </p:txBody>
      </p:sp>
      <p:pic>
        <p:nvPicPr>
          <p:cNvPr id="88" name="Google Shape;88;p16"/>
          <p:cNvPicPr preferRelativeResize="0"/>
          <p:nvPr/>
        </p:nvPicPr>
        <p:blipFill>
          <a:blip r:embed="rId3">
            <a:alphaModFix/>
          </a:blip>
          <a:stretch>
            <a:fillRect/>
          </a:stretch>
        </p:blipFill>
        <p:spPr>
          <a:xfrm>
            <a:off x="2741188" y="3141206"/>
            <a:ext cx="2432026" cy="1824019"/>
          </a:xfrm>
          <a:prstGeom prst="rect">
            <a:avLst/>
          </a:prstGeom>
          <a:noFill/>
          <a:ln>
            <a:noFill/>
          </a:ln>
        </p:spPr>
      </p:pic>
      <p:pic>
        <p:nvPicPr>
          <p:cNvPr id="89" name="Google Shape;89;p16"/>
          <p:cNvPicPr preferRelativeResize="0"/>
          <p:nvPr/>
        </p:nvPicPr>
        <p:blipFill>
          <a:blip r:embed="rId4">
            <a:alphaModFix/>
          </a:blip>
          <a:stretch>
            <a:fillRect/>
          </a:stretch>
        </p:blipFill>
        <p:spPr>
          <a:xfrm>
            <a:off x="115150" y="3141200"/>
            <a:ext cx="2432026" cy="1824026"/>
          </a:xfrm>
          <a:prstGeom prst="rect">
            <a:avLst/>
          </a:prstGeom>
          <a:noFill/>
          <a:ln>
            <a:noFill/>
          </a:ln>
        </p:spPr>
      </p:pic>
      <p:pic>
        <p:nvPicPr>
          <p:cNvPr id="90" name="Google Shape;90;p16"/>
          <p:cNvPicPr preferRelativeResize="0"/>
          <p:nvPr/>
        </p:nvPicPr>
        <p:blipFill>
          <a:blip r:embed="rId5">
            <a:alphaModFix/>
          </a:blip>
          <a:stretch>
            <a:fillRect/>
          </a:stretch>
        </p:blipFill>
        <p:spPr>
          <a:xfrm>
            <a:off x="7317200" y="2844525"/>
            <a:ext cx="1650973" cy="2201298"/>
          </a:xfrm>
          <a:prstGeom prst="rect">
            <a:avLst/>
          </a:prstGeom>
          <a:noFill/>
          <a:ln>
            <a:noFill/>
          </a:ln>
        </p:spPr>
      </p:pic>
      <p:pic>
        <p:nvPicPr>
          <p:cNvPr id="91" name="Google Shape;91;p16"/>
          <p:cNvPicPr preferRelativeResize="0"/>
          <p:nvPr/>
        </p:nvPicPr>
        <p:blipFill rotWithShape="1">
          <a:blip r:embed="rId6">
            <a:alphaModFix/>
          </a:blip>
          <a:srcRect b="0" l="3892" r="0" t="18507"/>
          <a:stretch/>
        </p:blipFill>
        <p:spPr>
          <a:xfrm>
            <a:off x="5367250" y="3060588"/>
            <a:ext cx="1755924" cy="1985249"/>
          </a:xfrm>
          <a:prstGeom prst="rect">
            <a:avLst/>
          </a:prstGeom>
          <a:noFill/>
          <a:ln>
            <a:noFill/>
          </a:ln>
        </p:spPr>
      </p:pic>
      <p:sp>
        <p:nvSpPr>
          <p:cNvPr id="92" name="Google Shape;92;p16"/>
          <p:cNvSpPr txBox="1"/>
          <p:nvPr/>
        </p:nvSpPr>
        <p:spPr>
          <a:xfrm>
            <a:off x="460950" y="1669439"/>
            <a:ext cx="7678500" cy="1296600"/>
          </a:xfrm>
          <a:prstGeom prst="rect">
            <a:avLst/>
          </a:prstGeom>
          <a:noFill/>
          <a:ln>
            <a:noFill/>
          </a:ln>
        </p:spPr>
        <p:txBody>
          <a:bodyPr anchorCtr="0" anchor="t" bIns="91425" lIns="91425" spcFirstLastPara="1" rIns="91425" wrap="square" tIns="91425">
            <a:noAutofit/>
          </a:bodyPr>
          <a:lstStyle/>
          <a:p>
            <a:pPr indent="-342900" lvl="0" marL="457200" rtl="0" algn="l">
              <a:lnSpc>
                <a:spcPct val="200000"/>
              </a:lnSpc>
              <a:spcBef>
                <a:spcPts val="0"/>
              </a:spcBef>
              <a:spcAft>
                <a:spcPts val="0"/>
              </a:spcAft>
              <a:buSzPts val="1800"/>
              <a:buFont typeface="Roboto"/>
              <a:buChar char="●"/>
            </a:pPr>
            <a:r>
              <a:rPr lang="en" sz="1800">
                <a:latin typeface="Roboto"/>
                <a:ea typeface="Roboto"/>
                <a:cs typeface="Roboto"/>
                <a:sym typeface="Roboto"/>
              </a:rPr>
              <a:t>A walk through your city and community</a:t>
            </a:r>
            <a:endParaRPr sz="1800">
              <a:latin typeface="Roboto"/>
              <a:ea typeface="Roboto"/>
              <a:cs typeface="Roboto"/>
              <a:sym typeface="Roboto"/>
            </a:endParaRPr>
          </a:p>
          <a:p>
            <a:pPr indent="-342900" lvl="0" marL="457200" rtl="0" algn="l">
              <a:lnSpc>
                <a:spcPct val="200000"/>
              </a:lnSpc>
              <a:spcBef>
                <a:spcPts val="0"/>
              </a:spcBef>
              <a:spcAft>
                <a:spcPts val="0"/>
              </a:spcAft>
              <a:buSzPts val="1800"/>
              <a:buFont typeface="Roboto"/>
              <a:buChar char="●"/>
            </a:pPr>
            <a:r>
              <a:rPr lang="en" sz="1800">
                <a:latin typeface="Roboto"/>
                <a:ea typeface="Roboto"/>
                <a:cs typeface="Roboto"/>
                <a:sym typeface="Roboto"/>
              </a:rPr>
              <a:t>Visit different areas of your community</a:t>
            </a:r>
            <a:endParaRPr sz="1800">
              <a:latin typeface="Roboto"/>
              <a:ea typeface="Roboto"/>
              <a:cs typeface="Roboto"/>
              <a:sym typeface="Roboto"/>
            </a:endParaRPr>
          </a:p>
          <a:p>
            <a:pPr indent="-342900" lvl="0" marL="457200" rtl="0" algn="l">
              <a:lnSpc>
                <a:spcPct val="200000"/>
              </a:lnSpc>
              <a:spcBef>
                <a:spcPts val="0"/>
              </a:spcBef>
              <a:spcAft>
                <a:spcPts val="0"/>
              </a:spcAft>
              <a:buSzPts val="1800"/>
              <a:buFont typeface="Roboto"/>
              <a:buChar char="●"/>
            </a:pPr>
            <a:r>
              <a:rPr lang="en" sz="1800">
                <a:latin typeface="Roboto"/>
                <a:ea typeface="Roboto"/>
                <a:cs typeface="Roboto"/>
                <a:sym typeface="Roboto"/>
              </a:rPr>
              <a:t>Interact with locals</a:t>
            </a:r>
            <a:endParaRPr sz="1800">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7"/>
          <p:cNvSpPr txBox="1"/>
          <p:nvPr>
            <p:ph type="title"/>
          </p:nvPr>
        </p:nvSpPr>
        <p:spPr>
          <a:xfrm>
            <a:off x="137575" y="7443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Why organize a Community Walk?</a:t>
            </a:r>
            <a:endParaRPr/>
          </a:p>
        </p:txBody>
      </p:sp>
      <p:sp>
        <p:nvSpPr>
          <p:cNvPr id="98" name="Google Shape;98;p17"/>
          <p:cNvSpPr txBox="1"/>
          <p:nvPr>
            <p:ph idx="1" type="body"/>
          </p:nvPr>
        </p:nvSpPr>
        <p:spPr>
          <a:xfrm>
            <a:off x="137575" y="3735000"/>
            <a:ext cx="4826400" cy="1408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433">
                <a:solidFill>
                  <a:srgbClr val="000000"/>
                </a:solidFill>
              </a:rPr>
              <a:t>To establish relevance</a:t>
            </a:r>
            <a:endParaRPr sz="1433">
              <a:solidFill>
                <a:srgbClr val="000000"/>
              </a:solidFill>
            </a:endParaRPr>
          </a:p>
          <a:p>
            <a:pPr indent="-304800" lvl="0" marL="457200" rtl="0" algn="l">
              <a:lnSpc>
                <a:spcPct val="115000"/>
              </a:lnSpc>
              <a:spcBef>
                <a:spcPts val="1200"/>
              </a:spcBef>
              <a:spcAft>
                <a:spcPts val="0"/>
              </a:spcAft>
              <a:buClr>
                <a:srgbClr val="000000"/>
              </a:buClr>
              <a:buSzPts val="1200"/>
              <a:buChar char="●"/>
            </a:pPr>
            <a:r>
              <a:rPr lang="en" sz="1200">
                <a:solidFill>
                  <a:srgbClr val="000000"/>
                </a:solidFill>
              </a:rPr>
              <a:t>Relevance + interest increase → m</a:t>
            </a:r>
            <a:r>
              <a:rPr lang="en" sz="1200">
                <a:solidFill>
                  <a:srgbClr val="000000"/>
                </a:solidFill>
              </a:rPr>
              <a:t>otivation increases</a:t>
            </a:r>
            <a:endParaRPr sz="1200">
              <a:solidFill>
                <a:srgbClr val="000000"/>
              </a:solidFill>
            </a:endParaRPr>
          </a:p>
          <a:p>
            <a:pPr indent="-304800" lvl="1" marL="914400" rtl="0" algn="l">
              <a:lnSpc>
                <a:spcPct val="115000"/>
              </a:lnSpc>
              <a:spcBef>
                <a:spcPts val="0"/>
              </a:spcBef>
              <a:spcAft>
                <a:spcPts val="0"/>
              </a:spcAft>
              <a:buClr>
                <a:srgbClr val="000000"/>
              </a:buClr>
              <a:buSzPts val="1200"/>
              <a:buChar char="○"/>
            </a:pPr>
            <a:r>
              <a:rPr lang="en">
                <a:solidFill>
                  <a:srgbClr val="000000"/>
                </a:solidFill>
              </a:rPr>
              <a:t>Guilloteaux &amp; Dörnyei, 2008</a:t>
            </a:r>
            <a:endParaRPr>
              <a:solidFill>
                <a:srgbClr val="000000"/>
              </a:solidFill>
            </a:endParaRPr>
          </a:p>
          <a:p>
            <a:pPr indent="-304800" lvl="1" marL="914400" rtl="0" algn="l">
              <a:lnSpc>
                <a:spcPct val="115000"/>
              </a:lnSpc>
              <a:spcBef>
                <a:spcPts val="0"/>
              </a:spcBef>
              <a:spcAft>
                <a:spcPts val="0"/>
              </a:spcAft>
              <a:buClr>
                <a:srgbClr val="000000"/>
              </a:buClr>
              <a:buSzPts val="1200"/>
              <a:buChar char="○"/>
            </a:pPr>
            <a:r>
              <a:rPr lang="en">
                <a:solidFill>
                  <a:srgbClr val="000000"/>
                </a:solidFill>
              </a:rPr>
              <a:t>Dörnyei, 1994</a:t>
            </a:r>
            <a:endParaRPr>
              <a:solidFill>
                <a:srgbClr val="000000"/>
              </a:solidFill>
            </a:endParaRPr>
          </a:p>
        </p:txBody>
      </p:sp>
      <p:pic>
        <p:nvPicPr>
          <p:cNvPr id="99" name="Google Shape;99;p17"/>
          <p:cNvPicPr preferRelativeResize="0"/>
          <p:nvPr/>
        </p:nvPicPr>
        <p:blipFill rotWithShape="1">
          <a:blip r:embed="rId3">
            <a:alphaModFix/>
          </a:blip>
          <a:srcRect b="19415" l="22520" r="11359" t="23347"/>
          <a:stretch/>
        </p:blipFill>
        <p:spPr>
          <a:xfrm>
            <a:off x="5118900" y="2642150"/>
            <a:ext cx="1987250" cy="2293688"/>
          </a:xfrm>
          <a:prstGeom prst="rect">
            <a:avLst/>
          </a:prstGeom>
          <a:noFill/>
          <a:ln>
            <a:noFill/>
          </a:ln>
        </p:spPr>
      </p:pic>
      <p:sp>
        <p:nvSpPr>
          <p:cNvPr id="100" name="Google Shape;100;p17"/>
          <p:cNvSpPr txBox="1"/>
          <p:nvPr/>
        </p:nvSpPr>
        <p:spPr>
          <a:xfrm>
            <a:off x="137575" y="1923752"/>
            <a:ext cx="4511100" cy="1620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latin typeface="Roboto"/>
                <a:ea typeface="Roboto"/>
                <a:cs typeface="Roboto"/>
                <a:sym typeface="Roboto"/>
              </a:rPr>
              <a:t>To increase cultural awareness</a:t>
            </a:r>
            <a:endParaRPr>
              <a:latin typeface="Roboto"/>
              <a:ea typeface="Roboto"/>
              <a:cs typeface="Roboto"/>
              <a:sym typeface="Roboto"/>
            </a:endParaRPr>
          </a:p>
          <a:p>
            <a:pPr indent="-304800" lvl="0" marL="457200" rtl="0" algn="l">
              <a:lnSpc>
                <a:spcPct val="115000"/>
              </a:lnSpc>
              <a:spcBef>
                <a:spcPts val="1200"/>
              </a:spcBef>
              <a:spcAft>
                <a:spcPts val="0"/>
              </a:spcAft>
              <a:buSzPts val="1200"/>
              <a:buFont typeface="Roboto"/>
              <a:buChar char="●"/>
            </a:pPr>
            <a:r>
              <a:rPr lang="en" sz="1200">
                <a:latin typeface="Roboto"/>
                <a:ea typeface="Roboto"/>
                <a:cs typeface="Roboto"/>
                <a:sym typeface="Roboto"/>
              </a:rPr>
              <a:t>Allows you to get to know the community around you that speaks the target language</a:t>
            </a:r>
            <a:endParaRPr sz="1200">
              <a:latin typeface="Roboto"/>
              <a:ea typeface="Roboto"/>
              <a:cs typeface="Roboto"/>
              <a:sym typeface="Roboto"/>
            </a:endParaRPr>
          </a:p>
          <a:p>
            <a:pPr indent="-304800" lvl="1" marL="914400" rtl="0" algn="l">
              <a:lnSpc>
                <a:spcPct val="115000"/>
              </a:lnSpc>
              <a:spcBef>
                <a:spcPts val="0"/>
              </a:spcBef>
              <a:spcAft>
                <a:spcPts val="0"/>
              </a:spcAft>
              <a:buSzPts val="1200"/>
              <a:buFont typeface="Roboto"/>
              <a:buChar char="○"/>
            </a:pPr>
            <a:r>
              <a:rPr lang="en" sz="1200">
                <a:latin typeface="Roboto"/>
                <a:ea typeface="Roboto"/>
                <a:cs typeface="Roboto"/>
                <a:sym typeface="Roboto"/>
              </a:rPr>
              <a:t>History of the community</a:t>
            </a:r>
            <a:endParaRPr sz="1200">
              <a:latin typeface="Roboto"/>
              <a:ea typeface="Roboto"/>
              <a:cs typeface="Roboto"/>
              <a:sym typeface="Roboto"/>
            </a:endParaRPr>
          </a:p>
          <a:p>
            <a:pPr indent="-304800" lvl="1" marL="914400" rtl="0" algn="l">
              <a:lnSpc>
                <a:spcPct val="115000"/>
              </a:lnSpc>
              <a:spcBef>
                <a:spcPts val="0"/>
              </a:spcBef>
              <a:spcAft>
                <a:spcPts val="0"/>
              </a:spcAft>
              <a:buSzPts val="1200"/>
              <a:buFont typeface="Roboto"/>
              <a:buChar char="○"/>
            </a:pPr>
            <a:r>
              <a:rPr lang="en" sz="1200">
                <a:latin typeface="Roboto"/>
                <a:ea typeface="Roboto"/>
                <a:cs typeface="Roboto"/>
                <a:sym typeface="Roboto"/>
              </a:rPr>
              <a:t>Cultural values &amp; differences</a:t>
            </a:r>
            <a:endParaRPr sz="1200">
              <a:latin typeface="Roboto"/>
              <a:ea typeface="Roboto"/>
              <a:cs typeface="Roboto"/>
              <a:sym typeface="Roboto"/>
            </a:endParaRPr>
          </a:p>
          <a:p>
            <a:pPr indent="-304800" lvl="1" marL="914400" rtl="0" algn="l">
              <a:lnSpc>
                <a:spcPct val="115000"/>
              </a:lnSpc>
              <a:spcBef>
                <a:spcPts val="0"/>
              </a:spcBef>
              <a:spcAft>
                <a:spcPts val="0"/>
              </a:spcAft>
              <a:buSzPts val="1200"/>
              <a:buFont typeface="Roboto"/>
              <a:buChar char="○"/>
            </a:pPr>
            <a:r>
              <a:rPr lang="en" sz="1200">
                <a:latin typeface="Roboto"/>
                <a:ea typeface="Roboto"/>
                <a:cs typeface="Roboto"/>
                <a:sym typeface="Roboto"/>
              </a:rPr>
              <a:t>Students who may be a part of that community</a:t>
            </a:r>
            <a:endParaRPr sz="1200">
              <a:latin typeface="Roboto"/>
              <a:ea typeface="Roboto"/>
              <a:cs typeface="Roboto"/>
              <a:sym typeface="Roboto"/>
            </a:endParaRPr>
          </a:p>
        </p:txBody>
      </p:sp>
      <p:sp>
        <p:nvSpPr>
          <p:cNvPr id="101" name="Google Shape;101;p17"/>
          <p:cNvSpPr txBox="1"/>
          <p:nvPr/>
        </p:nvSpPr>
        <p:spPr>
          <a:xfrm>
            <a:off x="5275900" y="1923738"/>
            <a:ext cx="3576600" cy="648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lang="en">
                <a:latin typeface="Roboto"/>
                <a:ea typeface="Roboto"/>
                <a:cs typeface="Roboto"/>
                <a:sym typeface="Roboto"/>
              </a:rPr>
              <a:t>To acquire authentic resources for your classroom</a:t>
            </a:r>
            <a:endParaRPr/>
          </a:p>
        </p:txBody>
      </p:sp>
      <p:pic>
        <p:nvPicPr>
          <p:cNvPr id="102" name="Google Shape;102;p17"/>
          <p:cNvPicPr preferRelativeResize="0"/>
          <p:nvPr/>
        </p:nvPicPr>
        <p:blipFill rotWithShape="1">
          <a:blip r:embed="rId4">
            <a:alphaModFix/>
          </a:blip>
          <a:srcRect b="23699" l="0" r="0" t="0"/>
          <a:stretch/>
        </p:blipFill>
        <p:spPr>
          <a:xfrm>
            <a:off x="7261075" y="2635288"/>
            <a:ext cx="1759926" cy="23074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8"/>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en" sz="2580"/>
              <a:t>Recommendations on planning a </a:t>
            </a:r>
            <a:r>
              <a:rPr lang="en" sz="2580"/>
              <a:t>Community Walk</a:t>
            </a:r>
            <a:endParaRPr sz="2580"/>
          </a:p>
        </p:txBody>
      </p:sp>
      <p:sp>
        <p:nvSpPr>
          <p:cNvPr id="108" name="Google Shape;108;p18"/>
          <p:cNvSpPr txBox="1"/>
          <p:nvPr>
            <p:ph idx="1" type="body"/>
          </p:nvPr>
        </p:nvSpPr>
        <p:spPr>
          <a:xfrm>
            <a:off x="2557925" y="2833350"/>
            <a:ext cx="3616800" cy="18312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b="1" lang="en">
                <a:solidFill>
                  <a:srgbClr val="000000"/>
                </a:solidFill>
              </a:rPr>
              <a:t>3.)	</a:t>
            </a:r>
            <a:r>
              <a:rPr b="1" lang="en">
                <a:solidFill>
                  <a:srgbClr val="000000"/>
                </a:solidFill>
              </a:rPr>
              <a:t>Collect artifacts</a:t>
            </a:r>
            <a:endParaRPr b="1">
              <a:solidFill>
                <a:srgbClr val="000000"/>
              </a:solidFill>
            </a:endParaRPr>
          </a:p>
          <a:p>
            <a:pPr indent="-304800" lvl="0" marL="914400" rtl="0" algn="l">
              <a:lnSpc>
                <a:spcPct val="115000"/>
              </a:lnSpc>
              <a:spcBef>
                <a:spcPts val="1200"/>
              </a:spcBef>
              <a:spcAft>
                <a:spcPts val="0"/>
              </a:spcAft>
              <a:buClr>
                <a:srgbClr val="000000"/>
              </a:buClr>
              <a:buSzPts val="1200"/>
              <a:buChar char="●"/>
            </a:pPr>
            <a:r>
              <a:rPr lang="en" sz="1200">
                <a:solidFill>
                  <a:srgbClr val="000000"/>
                </a:solidFill>
              </a:rPr>
              <a:t>Flyers, p</a:t>
            </a:r>
            <a:r>
              <a:rPr lang="en" sz="1200">
                <a:solidFill>
                  <a:srgbClr val="000000"/>
                </a:solidFill>
              </a:rPr>
              <a:t>amphlets</a:t>
            </a:r>
            <a:endParaRPr sz="1200">
              <a:solidFill>
                <a:srgbClr val="000000"/>
              </a:solidFill>
            </a:endParaRPr>
          </a:p>
          <a:p>
            <a:pPr indent="-304800" lvl="0" marL="914400" rtl="0" algn="l">
              <a:lnSpc>
                <a:spcPct val="115000"/>
              </a:lnSpc>
              <a:spcBef>
                <a:spcPts val="0"/>
              </a:spcBef>
              <a:spcAft>
                <a:spcPts val="0"/>
              </a:spcAft>
              <a:buClr>
                <a:srgbClr val="000000"/>
              </a:buClr>
              <a:buSzPts val="1200"/>
              <a:buChar char="●"/>
            </a:pPr>
            <a:r>
              <a:rPr lang="en" sz="1200">
                <a:solidFill>
                  <a:srgbClr val="000000"/>
                </a:solidFill>
              </a:rPr>
              <a:t>Books</a:t>
            </a:r>
            <a:endParaRPr sz="1200">
              <a:solidFill>
                <a:srgbClr val="000000"/>
              </a:solidFill>
            </a:endParaRPr>
          </a:p>
          <a:p>
            <a:pPr indent="-304800" lvl="0" marL="914400" rtl="0" algn="l">
              <a:lnSpc>
                <a:spcPct val="115000"/>
              </a:lnSpc>
              <a:spcBef>
                <a:spcPts val="0"/>
              </a:spcBef>
              <a:spcAft>
                <a:spcPts val="0"/>
              </a:spcAft>
              <a:buClr>
                <a:srgbClr val="000000"/>
              </a:buClr>
              <a:buSzPts val="1200"/>
              <a:buChar char="●"/>
            </a:pPr>
            <a:r>
              <a:rPr lang="en" sz="1200">
                <a:solidFill>
                  <a:srgbClr val="000000"/>
                </a:solidFill>
              </a:rPr>
              <a:t>Posters </a:t>
            </a:r>
            <a:endParaRPr sz="1200">
              <a:solidFill>
                <a:srgbClr val="000000"/>
              </a:solidFill>
            </a:endParaRPr>
          </a:p>
          <a:p>
            <a:pPr indent="-304800" lvl="0" marL="914400" rtl="0" algn="l">
              <a:lnSpc>
                <a:spcPct val="115000"/>
              </a:lnSpc>
              <a:spcBef>
                <a:spcPts val="0"/>
              </a:spcBef>
              <a:spcAft>
                <a:spcPts val="0"/>
              </a:spcAft>
              <a:buClr>
                <a:srgbClr val="000000"/>
              </a:buClr>
              <a:buSzPts val="1200"/>
              <a:buChar char="●"/>
            </a:pPr>
            <a:r>
              <a:rPr lang="en" sz="1200">
                <a:solidFill>
                  <a:srgbClr val="000000"/>
                </a:solidFill>
              </a:rPr>
              <a:t>Take p</a:t>
            </a:r>
            <a:r>
              <a:rPr lang="en" sz="1200">
                <a:solidFill>
                  <a:srgbClr val="000000"/>
                </a:solidFill>
              </a:rPr>
              <a:t>hotos</a:t>
            </a:r>
            <a:endParaRPr sz="1200">
              <a:solidFill>
                <a:srgbClr val="000000"/>
              </a:solidFill>
            </a:endParaRPr>
          </a:p>
          <a:p>
            <a:pPr indent="0" lvl="0" marL="0" rtl="0" algn="l">
              <a:lnSpc>
                <a:spcPct val="150000"/>
              </a:lnSpc>
              <a:spcBef>
                <a:spcPts val="1200"/>
              </a:spcBef>
              <a:spcAft>
                <a:spcPts val="1200"/>
              </a:spcAft>
              <a:buNone/>
            </a:pPr>
            <a:r>
              <a:t/>
            </a:r>
            <a:endParaRPr/>
          </a:p>
        </p:txBody>
      </p:sp>
      <p:pic>
        <p:nvPicPr>
          <p:cNvPr id="109" name="Google Shape;109;p18"/>
          <p:cNvPicPr preferRelativeResize="0"/>
          <p:nvPr/>
        </p:nvPicPr>
        <p:blipFill>
          <a:blip r:embed="rId3">
            <a:alphaModFix/>
          </a:blip>
          <a:stretch>
            <a:fillRect/>
          </a:stretch>
        </p:blipFill>
        <p:spPr>
          <a:xfrm>
            <a:off x="152400" y="2175175"/>
            <a:ext cx="2095173" cy="2793523"/>
          </a:xfrm>
          <a:prstGeom prst="rect">
            <a:avLst/>
          </a:prstGeom>
          <a:noFill/>
          <a:ln>
            <a:noFill/>
          </a:ln>
        </p:spPr>
      </p:pic>
      <p:pic>
        <p:nvPicPr>
          <p:cNvPr id="110" name="Google Shape;110;p18"/>
          <p:cNvPicPr preferRelativeResize="0"/>
          <p:nvPr/>
        </p:nvPicPr>
        <p:blipFill>
          <a:blip r:embed="rId4">
            <a:alphaModFix/>
          </a:blip>
          <a:stretch>
            <a:fillRect/>
          </a:stretch>
        </p:blipFill>
        <p:spPr>
          <a:xfrm>
            <a:off x="5119425" y="2903338"/>
            <a:ext cx="1602350" cy="2132574"/>
          </a:xfrm>
          <a:prstGeom prst="rect">
            <a:avLst/>
          </a:prstGeom>
          <a:noFill/>
          <a:ln>
            <a:noFill/>
          </a:ln>
        </p:spPr>
      </p:pic>
      <p:sp>
        <p:nvSpPr>
          <p:cNvPr id="111" name="Google Shape;111;p18"/>
          <p:cNvSpPr txBox="1"/>
          <p:nvPr/>
        </p:nvSpPr>
        <p:spPr>
          <a:xfrm>
            <a:off x="99850" y="1752775"/>
            <a:ext cx="1981800" cy="4224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Roboto"/>
              <a:buAutoNum type="arabicPeriod"/>
            </a:pPr>
            <a:r>
              <a:rPr b="1" lang="en">
                <a:latin typeface="Roboto"/>
                <a:ea typeface="Roboto"/>
                <a:cs typeface="Roboto"/>
                <a:sym typeface="Roboto"/>
              </a:rPr>
              <a:t>Don’t go alone!</a:t>
            </a:r>
            <a:endParaRPr b="1">
              <a:latin typeface="Roboto"/>
              <a:ea typeface="Roboto"/>
              <a:cs typeface="Roboto"/>
              <a:sym typeface="Roboto"/>
            </a:endParaRPr>
          </a:p>
        </p:txBody>
      </p:sp>
      <p:sp>
        <p:nvSpPr>
          <p:cNvPr id="112" name="Google Shape;112;p18"/>
          <p:cNvSpPr txBox="1"/>
          <p:nvPr/>
        </p:nvSpPr>
        <p:spPr>
          <a:xfrm>
            <a:off x="2557925" y="1752775"/>
            <a:ext cx="5307900" cy="126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2.)	Choose your destinations thoughtfully and intentionally</a:t>
            </a:r>
            <a:endParaRPr b="1">
              <a:latin typeface="Roboto"/>
              <a:ea typeface="Roboto"/>
              <a:cs typeface="Roboto"/>
              <a:sym typeface="Roboto"/>
            </a:endParaRPr>
          </a:p>
          <a:p>
            <a:pPr indent="0" lvl="0" marL="0" rtl="0" algn="l">
              <a:spcBef>
                <a:spcPts val="0"/>
              </a:spcBef>
              <a:spcAft>
                <a:spcPts val="0"/>
              </a:spcAft>
              <a:buNone/>
            </a:pPr>
            <a:r>
              <a:t/>
            </a:r>
            <a:endParaRPr sz="500">
              <a:latin typeface="Roboto"/>
              <a:ea typeface="Roboto"/>
              <a:cs typeface="Roboto"/>
              <a:sym typeface="Roboto"/>
            </a:endParaRPr>
          </a:p>
          <a:p>
            <a:pPr indent="-304800" lvl="0" marL="914400" rtl="0" algn="l">
              <a:spcBef>
                <a:spcPts val="0"/>
              </a:spcBef>
              <a:spcAft>
                <a:spcPts val="0"/>
              </a:spcAft>
              <a:buSzPts val="1200"/>
              <a:buFont typeface="Roboto"/>
              <a:buChar char="●"/>
            </a:pPr>
            <a:r>
              <a:rPr lang="en" sz="1200">
                <a:latin typeface="Roboto"/>
                <a:ea typeface="Roboto"/>
                <a:cs typeface="Roboto"/>
                <a:sym typeface="Roboto"/>
              </a:rPr>
              <a:t>What are your goals?</a:t>
            </a:r>
            <a:endParaRPr sz="1200">
              <a:latin typeface="Roboto"/>
              <a:ea typeface="Roboto"/>
              <a:cs typeface="Roboto"/>
              <a:sym typeface="Roboto"/>
            </a:endParaRPr>
          </a:p>
          <a:p>
            <a:pPr indent="-304800" lvl="0" marL="914400" rtl="0" algn="l">
              <a:spcBef>
                <a:spcPts val="0"/>
              </a:spcBef>
              <a:spcAft>
                <a:spcPts val="0"/>
              </a:spcAft>
              <a:buSzPts val="1200"/>
              <a:buFont typeface="Roboto"/>
              <a:buChar char="●"/>
            </a:pPr>
            <a:r>
              <a:rPr lang="en" sz="1200">
                <a:latin typeface="Roboto"/>
                <a:ea typeface="Roboto"/>
                <a:cs typeface="Roboto"/>
                <a:sym typeface="Roboto"/>
              </a:rPr>
              <a:t>What do you want students to take away from this experience?</a:t>
            </a:r>
            <a:endParaRPr sz="1200">
              <a:latin typeface="Roboto"/>
              <a:ea typeface="Roboto"/>
              <a:cs typeface="Roboto"/>
              <a:sym typeface="Roboto"/>
            </a:endParaRPr>
          </a:p>
        </p:txBody>
      </p:sp>
      <p:pic>
        <p:nvPicPr>
          <p:cNvPr id="113" name="Google Shape;113;p18"/>
          <p:cNvPicPr preferRelativeResize="0"/>
          <p:nvPr/>
        </p:nvPicPr>
        <p:blipFill rotWithShape="1">
          <a:blip r:embed="rId5">
            <a:alphaModFix/>
          </a:blip>
          <a:srcRect b="0" l="3892" r="0" t="18507"/>
          <a:stretch/>
        </p:blipFill>
        <p:spPr>
          <a:xfrm>
            <a:off x="7017840" y="2903350"/>
            <a:ext cx="1886212" cy="2132552"/>
          </a:xfrm>
          <a:prstGeom prst="rect">
            <a:avLst/>
          </a:prstGeom>
          <a:noFill/>
          <a:ln>
            <a:noFill/>
          </a:ln>
        </p:spPr>
      </p:pic>
      <p:sp>
        <p:nvSpPr>
          <p:cNvPr id="114" name="Google Shape;114;p18"/>
          <p:cNvSpPr txBox="1"/>
          <p:nvPr/>
        </p:nvSpPr>
        <p:spPr>
          <a:xfrm>
            <a:off x="2557925" y="4307700"/>
            <a:ext cx="2132700" cy="83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4.)	Discuss &amp; Reflect</a:t>
            </a:r>
            <a:endParaRPr b="1">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19"/>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Asset vs deficit-based approaches</a:t>
            </a:r>
            <a:endParaRPr/>
          </a:p>
        </p:txBody>
      </p:sp>
      <p:sp>
        <p:nvSpPr>
          <p:cNvPr id="120" name="Google Shape;120;p19"/>
          <p:cNvSpPr txBox="1"/>
          <p:nvPr>
            <p:ph idx="1" type="body"/>
          </p:nvPr>
        </p:nvSpPr>
        <p:spPr>
          <a:xfrm>
            <a:off x="471900" y="1919075"/>
            <a:ext cx="3999900" cy="2710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000000"/>
                </a:solidFill>
              </a:rPr>
              <a:t>Asset-based</a:t>
            </a:r>
            <a:endParaRPr>
              <a:solidFill>
                <a:srgbClr val="000000"/>
              </a:solidFill>
            </a:endParaRPr>
          </a:p>
          <a:p>
            <a:pPr indent="-317500" lvl="0" marL="457200" rtl="0" algn="l">
              <a:spcBef>
                <a:spcPts val="1200"/>
              </a:spcBef>
              <a:spcAft>
                <a:spcPts val="0"/>
              </a:spcAft>
              <a:buClr>
                <a:srgbClr val="000000"/>
              </a:buClr>
              <a:buSzPts val="1400"/>
              <a:buChar char="●"/>
            </a:pPr>
            <a:r>
              <a:rPr lang="en">
                <a:solidFill>
                  <a:srgbClr val="000000"/>
                </a:solidFill>
              </a:rPr>
              <a:t>Identify existing strengths and resources</a:t>
            </a:r>
            <a:endParaRPr>
              <a:solidFill>
                <a:srgbClr val="000000"/>
              </a:solidFill>
            </a:endParaRPr>
          </a:p>
          <a:p>
            <a:pPr indent="-317500" lvl="0" marL="457200" rtl="0" algn="l">
              <a:spcBef>
                <a:spcPts val="0"/>
              </a:spcBef>
              <a:spcAft>
                <a:spcPts val="0"/>
              </a:spcAft>
              <a:buClr>
                <a:srgbClr val="000000"/>
              </a:buClr>
              <a:buSzPts val="1400"/>
              <a:buChar char="●"/>
            </a:pPr>
            <a:r>
              <a:rPr lang="en">
                <a:solidFill>
                  <a:srgbClr val="000000"/>
                </a:solidFill>
              </a:rPr>
              <a:t>View members as assets with skills</a:t>
            </a:r>
            <a:endParaRPr>
              <a:solidFill>
                <a:srgbClr val="000000"/>
              </a:solidFill>
            </a:endParaRPr>
          </a:p>
          <a:p>
            <a:pPr indent="-317500" lvl="0" marL="457200" rtl="0" algn="l">
              <a:spcBef>
                <a:spcPts val="0"/>
              </a:spcBef>
              <a:spcAft>
                <a:spcPts val="0"/>
              </a:spcAft>
              <a:buClr>
                <a:srgbClr val="000000"/>
              </a:buClr>
              <a:buSzPts val="1400"/>
              <a:buChar char="●"/>
            </a:pPr>
            <a:r>
              <a:rPr lang="en">
                <a:solidFill>
                  <a:srgbClr val="000000"/>
                </a:solidFill>
              </a:rPr>
              <a:t>Build on </a:t>
            </a:r>
            <a:r>
              <a:rPr lang="en">
                <a:solidFill>
                  <a:srgbClr val="000000"/>
                </a:solidFill>
              </a:rPr>
              <a:t>strengths </a:t>
            </a:r>
            <a:r>
              <a:rPr lang="en">
                <a:solidFill>
                  <a:srgbClr val="000000"/>
                </a:solidFill>
              </a:rPr>
              <a:t>in a community</a:t>
            </a:r>
            <a:endParaRPr>
              <a:solidFill>
                <a:srgbClr val="000000"/>
              </a:solidFill>
            </a:endParaRPr>
          </a:p>
        </p:txBody>
      </p:sp>
      <p:sp>
        <p:nvSpPr>
          <p:cNvPr id="121" name="Google Shape;121;p19"/>
          <p:cNvSpPr txBox="1"/>
          <p:nvPr>
            <p:ph idx="2" type="body"/>
          </p:nvPr>
        </p:nvSpPr>
        <p:spPr>
          <a:xfrm>
            <a:off x="4694250" y="1919075"/>
            <a:ext cx="3999900" cy="2710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000000"/>
                </a:solidFill>
              </a:rPr>
              <a:t>Deficit-based</a:t>
            </a:r>
            <a:endParaRPr>
              <a:solidFill>
                <a:srgbClr val="000000"/>
              </a:solidFill>
            </a:endParaRPr>
          </a:p>
          <a:p>
            <a:pPr indent="-317500" lvl="0" marL="457200" rtl="0" algn="l">
              <a:spcBef>
                <a:spcPts val="1200"/>
              </a:spcBef>
              <a:spcAft>
                <a:spcPts val="0"/>
              </a:spcAft>
              <a:buClr>
                <a:srgbClr val="000000"/>
              </a:buClr>
              <a:buSzPts val="1400"/>
              <a:buChar char="●"/>
            </a:pPr>
            <a:r>
              <a:rPr lang="en">
                <a:solidFill>
                  <a:srgbClr val="000000"/>
                </a:solidFill>
              </a:rPr>
              <a:t>Identify problems and needs</a:t>
            </a:r>
            <a:endParaRPr>
              <a:solidFill>
                <a:srgbClr val="000000"/>
              </a:solidFill>
            </a:endParaRPr>
          </a:p>
          <a:p>
            <a:pPr indent="-317500" lvl="0" marL="457200" rtl="0" algn="l">
              <a:spcBef>
                <a:spcPts val="0"/>
              </a:spcBef>
              <a:spcAft>
                <a:spcPts val="0"/>
              </a:spcAft>
              <a:buClr>
                <a:srgbClr val="000000"/>
              </a:buClr>
              <a:buSzPts val="1400"/>
              <a:buChar char="●"/>
            </a:pPr>
            <a:r>
              <a:rPr lang="en">
                <a:solidFill>
                  <a:srgbClr val="000000"/>
                </a:solidFill>
              </a:rPr>
              <a:t>View members based on challenges</a:t>
            </a:r>
            <a:endParaRPr>
              <a:solidFill>
                <a:srgbClr val="000000"/>
              </a:solidFill>
            </a:endParaRPr>
          </a:p>
          <a:p>
            <a:pPr indent="-317500" lvl="0" marL="457200" rtl="0" algn="l">
              <a:spcBef>
                <a:spcPts val="0"/>
              </a:spcBef>
              <a:spcAft>
                <a:spcPts val="0"/>
              </a:spcAft>
              <a:buClr>
                <a:srgbClr val="000000"/>
              </a:buClr>
              <a:buSzPts val="1400"/>
              <a:buChar char="●"/>
            </a:pPr>
            <a:r>
              <a:rPr lang="en">
                <a:solidFill>
                  <a:srgbClr val="000000"/>
                </a:solidFill>
              </a:rPr>
              <a:t>Can reinforce </a:t>
            </a:r>
            <a:r>
              <a:rPr lang="en">
                <a:solidFill>
                  <a:srgbClr val="000000"/>
                </a:solidFill>
              </a:rPr>
              <a:t>stereotypes</a:t>
            </a:r>
            <a:r>
              <a:rPr lang="en">
                <a:solidFill>
                  <a:srgbClr val="000000"/>
                </a:solidFill>
              </a:rPr>
              <a:t> and stigmatize the </a:t>
            </a:r>
            <a:r>
              <a:rPr lang="en">
                <a:solidFill>
                  <a:srgbClr val="000000"/>
                </a:solidFill>
              </a:rPr>
              <a:t>community</a:t>
            </a:r>
            <a:endParaRPr>
              <a:solidFill>
                <a:srgbClr val="000000"/>
              </a:solidFill>
            </a:endParaRPr>
          </a:p>
        </p:txBody>
      </p:sp>
      <p:pic>
        <p:nvPicPr>
          <p:cNvPr id="122" name="Google Shape;122;p19"/>
          <p:cNvPicPr preferRelativeResize="0"/>
          <p:nvPr/>
        </p:nvPicPr>
        <p:blipFill>
          <a:blip r:embed="rId3">
            <a:alphaModFix/>
          </a:blip>
          <a:stretch>
            <a:fillRect/>
          </a:stretch>
        </p:blipFill>
        <p:spPr>
          <a:xfrm>
            <a:off x="3124650" y="3502900"/>
            <a:ext cx="2916600" cy="16406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0"/>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Pedagogical Implications</a:t>
            </a:r>
            <a:endParaRPr/>
          </a:p>
        </p:txBody>
      </p:sp>
      <p:sp>
        <p:nvSpPr>
          <p:cNvPr id="128" name="Google Shape;128;p20"/>
          <p:cNvSpPr txBox="1"/>
          <p:nvPr>
            <p:ph idx="1" type="body"/>
          </p:nvPr>
        </p:nvSpPr>
        <p:spPr>
          <a:xfrm>
            <a:off x="278175" y="1959425"/>
            <a:ext cx="3999900" cy="2988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000000"/>
                </a:solidFill>
              </a:rPr>
              <a:t>Artifacts</a:t>
            </a:r>
            <a:endParaRPr>
              <a:solidFill>
                <a:srgbClr val="000000"/>
              </a:solidFill>
            </a:endParaRPr>
          </a:p>
          <a:p>
            <a:pPr indent="-317500" lvl="0" marL="457200" rtl="0" algn="l">
              <a:spcBef>
                <a:spcPts val="1200"/>
              </a:spcBef>
              <a:spcAft>
                <a:spcPts val="0"/>
              </a:spcAft>
              <a:buClr>
                <a:srgbClr val="000000"/>
              </a:buClr>
              <a:buSzPts val="1400"/>
              <a:buChar char="●"/>
            </a:pPr>
            <a:r>
              <a:rPr lang="en">
                <a:solidFill>
                  <a:srgbClr val="000000"/>
                </a:solidFill>
              </a:rPr>
              <a:t>Videos</a:t>
            </a:r>
            <a:endParaRPr>
              <a:solidFill>
                <a:srgbClr val="000000"/>
              </a:solidFill>
            </a:endParaRPr>
          </a:p>
          <a:p>
            <a:pPr indent="-317500" lvl="0" marL="457200" rtl="0" algn="l">
              <a:spcBef>
                <a:spcPts val="0"/>
              </a:spcBef>
              <a:spcAft>
                <a:spcPts val="0"/>
              </a:spcAft>
              <a:buClr>
                <a:srgbClr val="000000"/>
              </a:buClr>
              <a:buSzPts val="1400"/>
              <a:buChar char="●"/>
            </a:pPr>
            <a:r>
              <a:rPr lang="en">
                <a:solidFill>
                  <a:srgbClr val="000000"/>
                </a:solidFill>
              </a:rPr>
              <a:t>Photo collages</a:t>
            </a:r>
            <a:endParaRPr>
              <a:solidFill>
                <a:srgbClr val="000000"/>
              </a:solidFill>
            </a:endParaRPr>
          </a:p>
          <a:p>
            <a:pPr indent="-317500" lvl="0" marL="457200" rtl="0" algn="l">
              <a:spcBef>
                <a:spcPts val="0"/>
              </a:spcBef>
              <a:spcAft>
                <a:spcPts val="0"/>
              </a:spcAft>
              <a:buClr>
                <a:srgbClr val="000000"/>
              </a:buClr>
              <a:buSzPts val="1400"/>
              <a:buChar char="●"/>
            </a:pPr>
            <a:r>
              <a:rPr lang="en">
                <a:solidFill>
                  <a:srgbClr val="000000"/>
                </a:solidFill>
              </a:rPr>
              <a:t>Physical items</a:t>
            </a:r>
            <a:endParaRPr>
              <a:solidFill>
                <a:srgbClr val="000000"/>
              </a:solidFill>
            </a:endParaRPr>
          </a:p>
          <a:p>
            <a:pPr indent="0" lvl="0" marL="0" rtl="0" algn="l">
              <a:spcBef>
                <a:spcPts val="1200"/>
              </a:spcBef>
              <a:spcAft>
                <a:spcPts val="0"/>
              </a:spcAft>
              <a:buNone/>
            </a:pPr>
            <a:r>
              <a:t/>
            </a:r>
            <a:endParaRPr>
              <a:solidFill>
                <a:srgbClr val="000000"/>
              </a:solidFill>
            </a:endParaRPr>
          </a:p>
          <a:p>
            <a:pPr indent="0" lvl="0" marL="0" rtl="0" algn="l">
              <a:spcBef>
                <a:spcPts val="1200"/>
              </a:spcBef>
              <a:spcAft>
                <a:spcPts val="0"/>
              </a:spcAft>
              <a:buNone/>
            </a:pPr>
            <a:r>
              <a:rPr lang="en">
                <a:solidFill>
                  <a:srgbClr val="000000"/>
                </a:solidFill>
              </a:rPr>
              <a:t>Reflections:</a:t>
            </a:r>
            <a:endParaRPr>
              <a:solidFill>
                <a:srgbClr val="000000"/>
              </a:solidFill>
            </a:endParaRPr>
          </a:p>
          <a:p>
            <a:pPr indent="-317500" lvl="0" marL="457200" rtl="0" algn="l">
              <a:spcBef>
                <a:spcPts val="1200"/>
              </a:spcBef>
              <a:spcAft>
                <a:spcPts val="0"/>
              </a:spcAft>
              <a:buClr>
                <a:srgbClr val="000000"/>
              </a:buClr>
              <a:buSzPts val="1400"/>
              <a:buChar char="●"/>
            </a:pPr>
            <a:r>
              <a:rPr lang="en">
                <a:solidFill>
                  <a:srgbClr val="000000"/>
                </a:solidFill>
              </a:rPr>
              <a:t>Journal entries</a:t>
            </a:r>
            <a:endParaRPr>
              <a:solidFill>
                <a:srgbClr val="000000"/>
              </a:solidFill>
            </a:endParaRPr>
          </a:p>
          <a:p>
            <a:pPr indent="-317500" lvl="0" marL="457200" rtl="0" algn="l">
              <a:spcBef>
                <a:spcPts val="0"/>
              </a:spcBef>
              <a:spcAft>
                <a:spcPts val="0"/>
              </a:spcAft>
              <a:buClr>
                <a:srgbClr val="000000"/>
              </a:buClr>
              <a:buSzPts val="1400"/>
              <a:buChar char="●"/>
            </a:pPr>
            <a:r>
              <a:rPr lang="en">
                <a:solidFill>
                  <a:srgbClr val="000000"/>
                </a:solidFill>
              </a:rPr>
              <a:t>Videos</a:t>
            </a:r>
            <a:endParaRPr>
              <a:solidFill>
                <a:srgbClr val="000000"/>
              </a:solidFill>
            </a:endParaRPr>
          </a:p>
          <a:p>
            <a:pPr indent="-317500" lvl="0" marL="457200" rtl="0" algn="l">
              <a:spcBef>
                <a:spcPts val="0"/>
              </a:spcBef>
              <a:spcAft>
                <a:spcPts val="0"/>
              </a:spcAft>
              <a:buClr>
                <a:srgbClr val="000000"/>
              </a:buClr>
              <a:buSzPts val="1400"/>
              <a:buChar char="●"/>
            </a:pPr>
            <a:r>
              <a:rPr lang="en">
                <a:solidFill>
                  <a:srgbClr val="000000"/>
                </a:solidFill>
              </a:rPr>
              <a:t>Drawings</a:t>
            </a:r>
            <a:endParaRPr>
              <a:solidFill>
                <a:srgbClr val="000000"/>
              </a:solidFill>
            </a:endParaRPr>
          </a:p>
        </p:txBody>
      </p:sp>
      <p:sp>
        <p:nvSpPr>
          <p:cNvPr id="129" name="Google Shape;129;p20"/>
          <p:cNvSpPr txBox="1"/>
          <p:nvPr>
            <p:ph idx="2" type="body"/>
          </p:nvPr>
        </p:nvSpPr>
        <p:spPr>
          <a:xfrm>
            <a:off x="4944350" y="1959425"/>
            <a:ext cx="3999900" cy="27102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solidFill>
                  <a:srgbClr val="000000"/>
                </a:solidFill>
              </a:rPr>
              <a:t>Suggestions for reflection questions:</a:t>
            </a:r>
            <a:endParaRPr>
              <a:solidFill>
                <a:srgbClr val="000000"/>
              </a:solidFill>
            </a:endParaRPr>
          </a:p>
          <a:p>
            <a:pPr indent="-317500" lvl="0" marL="457200" rtl="0" algn="l">
              <a:spcBef>
                <a:spcPts val="1200"/>
              </a:spcBef>
              <a:spcAft>
                <a:spcPts val="0"/>
              </a:spcAft>
              <a:buClr>
                <a:srgbClr val="000000"/>
              </a:buClr>
              <a:buSzPts val="1400"/>
              <a:buChar char="●"/>
            </a:pPr>
            <a:r>
              <a:rPr lang="en">
                <a:solidFill>
                  <a:srgbClr val="000000"/>
                </a:solidFill>
              </a:rPr>
              <a:t>What did they learn?</a:t>
            </a:r>
            <a:endParaRPr>
              <a:solidFill>
                <a:srgbClr val="000000"/>
              </a:solidFill>
            </a:endParaRPr>
          </a:p>
          <a:p>
            <a:pPr indent="-317500" lvl="0" marL="457200" rtl="0" algn="l">
              <a:spcBef>
                <a:spcPts val="0"/>
              </a:spcBef>
              <a:spcAft>
                <a:spcPts val="0"/>
              </a:spcAft>
              <a:buClr>
                <a:srgbClr val="000000"/>
              </a:buClr>
              <a:buSzPts val="1400"/>
              <a:buChar char="●"/>
            </a:pPr>
            <a:r>
              <a:rPr lang="en">
                <a:solidFill>
                  <a:srgbClr val="000000"/>
                </a:solidFill>
              </a:rPr>
              <a:t>What did they already know?</a:t>
            </a:r>
            <a:endParaRPr>
              <a:solidFill>
                <a:srgbClr val="000000"/>
              </a:solidFill>
            </a:endParaRPr>
          </a:p>
          <a:p>
            <a:pPr indent="-317500" lvl="0" marL="457200" rtl="0" algn="l">
              <a:spcBef>
                <a:spcPts val="0"/>
              </a:spcBef>
              <a:spcAft>
                <a:spcPts val="0"/>
              </a:spcAft>
              <a:buClr>
                <a:srgbClr val="000000"/>
              </a:buClr>
              <a:buSzPts val="1400"/>
              <a:buChar char="●"/>
            </a:pPr>
            <a:r>
              <a:rPr lang="en">
                <a:solidFill>
                  <a:srgbClr val="000000"/>
                </a:solidFill>
              </a:rPr>
              <a:t>What surprised them?</a:t>
            </a:r>
            <a:endParaRPr>
              <a:solidFill>
                <a:srgbClr val="000000"/>
              </a:solidFill>
            </a:endParaRPr>
          </a:p>
          <a:p>
            <a:pPr indent="-317500" lvl="0" marL="457200" rtl="0" algn="l">
              <a:spcBef>
                <a:spcPts val="0"/>
              </a:spcBef>
              <a:spcAft>
                <a:spcPts val="0"/>
              </a:spcAft>
              <a:buClr>
                <a:srgbClr val="000000"/>
              </a:buClr>
              <a:buSzPts val="1400"/>
              <a:buChar char="●"/>
            </a:pPr>
            <a:r>
              <a:rPr lang="en">
                <a:solidFill>
                  <a:srgbClr val="000000"/>
                </a:solidFill>
              </a:rPr>
              <a:t>How has this affected or changed their perspective/understanding of the community that speaks the TL around them?</a:t>
            </a:r>
            <a:endParaRPr>
              <a:solidFill>
                <a:srgbClr val="000000"/>
              </a:solidFill>
            </a:endParaRPr>
          </a:p>
          <a:p>
            <a:pPr indent="-317500" lvl="0" marL="457200" rtl="0" algn="l">
              <a:spcBef>
                <a:spcPts val="0"/>
              </a:spcBef>
              <a:spcAft>
                <a:spcPts val="0"/>
              </a:spcAft>
              <a:buClr>
                <a:srgbClr val="000000"/>
              </a:buClr>
              <a:buSzPts val="1400"/>
              <a:buChar char="●"/>
            </a:pPr>
            <a:r>
              <a:rPr lang="en">
                <a:solidFill>
                  <a:srgbClr val="000000"/>
                </a:solidFill>
              </a:rPr>
              <a:t>How has this impacted their understanding and view of the TL itself?</a:t>
            </a:r>
            <a:endParaRPr>
              <a:solidFill>
                <a:srgbClr val="000000"/>
              </a:solidFill>
            </a:endParaRPr>
          </a:p>
        </p:txBody>
      </p:sp>
      <p:pic>
        <p:nvPicPr>
          <p:cNvPr id="130" name="Google Shape;130;p20" title="planetarium_aztec.mov">
            <a:hlinkClick r:id="rId3"/>
          </p:cNvPr>
          <p:cNvPicPr preferRelativeResize="0"/>
          <p:nvPr/>
        </p:nvPicPr>
        <p:blipFill>
          <a:blip r:embed="rId4">
            <a:alphaModFix/>
          </a:blip>
          <a:stretch>
            <a:fillRect/>
          </a:stretch>
        </p:blipFill>
        <p:spPr>
          <a:xfrm>
            <a:off x="2453350" y="2604727"/>
            <a:ext cx="2263950" cy="16979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1"/>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Conclusions</a:t>
            </a:r>
            <a:endParaRPr/>
          </a:p>
        </p:txBody>
      </p:sp>
      <p:sp>
        <p:nvSpPr>
          <p:cNvPr id="136" name="Google Shape;136;p21"/>
          <p:cNvSpPr txBox="1"/>
          <p:nvPr>
            <p:ph idx="1" type="body"/>
          </p:nvPr>
        </p:nvSpPr>
        <p:spPr>
          <a:xfrm>
            <a:off x="471900" y="1919075"/>
            <a:ext cx="4520400" cy="2710200"/>
          </a:xfrm>
          <a:prstGeom prst="rect">
            <a:avLst/>
          </a:prstGeom>
        </p:spPr>
        <p:txBody>
          <a:bodyPr anchorCtr="0" anchor="t" bIns="91425" lIns="91425" spcFirstLastPara="1" rIns="91425" wrap="square" tIns="91425">
            <a:normAutofit/>
          </a:bodyPr>
          <a:lstStyle/>
          <a:p>
            <a:pPr indent="-317500" lvl="0" marL="457200" rtl="0" algn="l">
              <a:lnSpc>
                <a:spcPct val="200000"/>
              </a:lnSpc>
              <a:spcBef>
                <a:spcPts val="0"/>
              </a:spcBef>
              <a:spcAft>
                <a:spcPts val="0"/>
              </a:spcAft>
              <a:buClr>
                <a:srgbClr val="000000"/>
              </a:buClr>
              <a:buSzPts val="1400"/>
              <a:buChar char="●"/>
            </a:pPr>
            <a:r>
              <a:rPr lang="en">
                <a:solidFill>
                  <a:srgbClr val="000000"/>
                </a:solidFill>
              </a:rPr>
              <a:t>Increase cultural awareness</a:t>
            </a:r>
            <a:endParaRPr>
              <a:solidFill>
                <a:srgbClr val="000000"/>
              </a:solidFill>
            </a:endParaRPr>
          </a:p>
          <a:p>
            <a:pPr indent="-317500" lvl="0" marL="457200" rtl="0" algn="l">
              <a:lnSpc>
                <a:spcPct val="200000"/>
              </a:lnSpc>
              <a:spcBef>
                <a:spcPts val="0"/>
              </a:spcBef>
              <a:spcAft>
                <a:spcPts val="0"/>
              </a:spcAft>
              <a:buClr>
                <a:srgbClr val="000000"/>
              </a:buClr>
              <a:buSzPts val="1400"/>
              <a:buChar char="●"/>
            </a:pPr>
            <a:r>
              <a:rPr lang="en">
                <a:solidFill>
                  <a:srgbClr val="000000"/>
                </a:solidFill>
              </a:rPr>
              <a:t>Acquire authentic resources for your classroom</a:t>
            </a:r>
            <a:endParaRPr>
              <a:solidFill>
                <a:srgbClr val="000000"/>
              </a:solidFill>
            </a:endParaRPr>
          </a:p>
          <a:p>
            <a:pPr indent="-317500" lvl="0" marL="457200" rtl="0" algn="l">
              <a:lnSpc>
                <a:spcPct val="200000"/>
              </a:lnSpc>
              <a:spcBef>
                <a:spcPts val="0"/>
              </a:spcBef>
              <a:spcAft>
                <a:spcPts val="0"/>
              </a:spcAft>
              <a:buClr>
                <a:srgbClr val="000000"/>
              </a:buClr>
              <a:buSzPts val="1400"/>
              <a:buChar char="●"/>
            </a:pPr>
            <a:r>
              <a:rPr lang="en">
                <a:solidFill>
                  <a:srgbClr val="000000"/>
                </a:solidFill>
              </a:rPr>
              <a:t>Learn about the history, language, and culture of your community</a:t>
            </a:r>
            <a:endParaRPr>
              <a:solidFill>
                <a:srgbClr val="000000"/>
              </a:solidFill>
            </a:endParaRPr>
          </a:p>
          <a:p>
            <a:pPr indent="-317500" lvl="0" marL="457200" rtl="0" algn="l">
              <a:lnSpc>
                <a:spcPct val="200000"/>
              </a:lnSpc>
              <a:spcBef>
                <a:spcPts val="0"/>
              </a:spcBef>
              <a:spcAft>
                <a:spcPts val="0"/>
              </a:spcAft>
              <a:buClr>
                <a:srgbClr val="000000"/>
              </a:buClr>
              <a:buSzPts val="1400"/>
              <a:buChar char="●"/>
            </a:pPr>
            <a:r>
              <a:rPr lang="en">
                <a:solidFill>
                  <a:srgbClr val="000000"/>
                </a:solidFill>
              </a:rPr>
              <a:t>Learn more about your students</a:t>
            </a:r>
            <a:endParaRPr>
              <a:solidFill>
                <a:srgbClr val="000000"/>
              </a:solidFill>
            </a:endParaRPr>
          </a:p>
        </p:txBody>
      </p:sp>
      <p:pic>
        <p:nvPicPr>
          <p:cNvPr id="137" name="Google Shape;137;p21"/>
          <p:cNvPicPr preferRelativeResize="0"/>
          <p:nvPr/>
        </p:nvPicPr>
        <p:blipFill>
          <a:blip r:embed="rId3">
            <a:alphaModFix/>
          </a:blip>
          <a:stretch>
            <a:fillRect/>
          </a:stretch>
        </p:blipFill>
        <p:spPr>
          <a:xfrm>
            <a:off x="5236500" y="2239025"/>
            <a:ext cx="3907499" cy="29185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1A237E"/>
      </a:accent5>
      <a:accent6>
        <a:srgbClr val="F4B400"/>
      </a:accent6>
      <a:hlink>
        <a:srgbClr val="1A237E"/>
      </a:hlink>
      <a:folHlink>
        <a:srgbClr val="1A23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